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88" r:id="rId8"/>
    <p:sldId id="289" r:id="rId9"/>
    <p:sldId id="291" r:id="rId10"/>
    <p:sldId id="292" r:id="rId11"/>
    <p:sldId id="293" r:id="rId12"/>
    <p:sldId id="294" r:id="rId13"/>
    <p:sldId id="295" r:id="rId14"/>
    <p:sldId id="296" r:id="rId15"/>
    <p:sldId id="297" r:id="rId16"/>
    <p:sldId id="298" r:id="rId17"/>
    <p:sldId id="299" r:id="rId18"/>
    <p:sldId id="301" r:id="rId19"/>
    <p:sldId id="302" r:id="rId20"/>
    <p:sldId id="303" r:id="rId21"/>
    <p:sldId id="304" r:id="rId22"/>
    <p:sldId id="305" r:id="rId23"/>
    <p:sldId id="306" r:id="rId24"/>
    <p:sldId id="308" r:id="rId25"/>
    <p:sldId id="310" r:id="rId26"/>
    <p:sldId id="312" r:id="rId27"/>
    <p:sldId id="311"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8" d="100"/>
          <a:sy n="58" d="100"/>
        </p:scale>
        <p:origin x="58"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wildwoodrecovery.com/testimonials/" TargetMode="External"/><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19083" y="2055416"/>
            <a:ext cx="3214307" cy="1536073"/>
          </a:xfrm>
        </p:spPr>
        <p:txBody>
          <a:bodyPr anchor="b">
            <a:normAutofit fontScale="90000"/>
          </a:bodyPr>
          <a:lstStyle/>
          <a:p>
            <a:r>
              <a:rPr lang="en-US" sz="3200" dirty="0">
                <a:solidFill>
                  <a:schemeClr val="tx1"/>
                </a:solidFill>
              </a:rPr>
              <a:t>WEEK-10</a:t>
            </a:r>
            <a:br>
              <a:rPr lang="en-US" sz="3200" dirty="0">
                <a:solidFill>
                  <a:schemeClr val="tx1"/>
                </a:solidFill>
              </a:rPr>
            </a:br>
            <a:r>
              <a:rPr lang="en-IN" sz="1800" b="1" dirty="0">
                <a:effectLst/>
                <a:latin typeface="Calibri" panose="020F0502020204030204" pitchFamily="34" charset="0"/>
                <a:ea typeface="Times New Roman" panose="02020603050405020304" pitchFamily="18" charset="0"/>
              </a:rPr>
              <a:t>Prepare project documentation.</a:t>
            </a:r>
            <a:br>
              <a:rPr lang="en-IN" sz="1800" dirty="0">
                <a:effectLst/>
                <a:latin typeface="Times New Roman" panose="02020603050405020304" pitchFamily="18" charset="0"/>
                <a:ea typeface="Times New Roman" panose="02020603050405020304" pitchFamily="18" charset="0"/>
              </a:rPr>
            </a:br>
            <a:r>
              <a:rPr lang="en-US" sz="3200" dirty="0">
                <a:solidFill>
                  <a:schemeClr val="tx1"/>
                </a:solidFill>
              </a:rPr>
              <a:t>ONLINE LOAN APPLICATION</a:t>
            </a:r>
            <a:br>
              <a:rPr lang="en-US" sz="3200" dirty="0">
                <a:solidFill>
                  <a:schemeClr val="tx1"/>
                </a:solidFill>
              </a:rPr>
            </a:br>
            <a:r>
              <a:rPr lang="en-US" sz="2000" dirty="0">
                <a:solidFill>
                  <a:schemeClr val="tx1"/>
                </a:solidFill>
              </a:rPr>
              <a:t>190030937-SHREYA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BATCH – 06</a:t>
            </a:r>
          </a:p>
          <a:p>
            <a:pPr>
              <a:lnSpc>
                <a:spcPct val="100000"/>
              </a:lnSpc>
            </a:pPr>
            <a:endParaRPr lang="en-US" sz="1600" dirty="0"/>
          </a:p>
          <a:p>
            <a:pPr>
              <a:lnSpc>
                <a:spcPct val="100000"/>
              </a:lnSpc>
            </a:pPr>
            <a:endParaRPr lang="en-US" sz="1600" dirty="0"/>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42CA0A7C-5DC7-4D0A-B1F9-C1BEFE7F63BE}"/>
              </a:ext>
            </a:extLst>
          </p:cNvPr>
          <p:cNvPicPr>
            <a:picLocks noChangeAspect="1"/>
          </p:cNvPicPr>
          <p:nvPr/>
        </p:nvPicPr>
        <p:blipFill>
          <a:blip r:embed="rId4"/>
          <a:stretch>
            <a:fillRect/>
          </a:stretch>
        </p:blipFill>
        <p:spPr>
          <a:xfrm>
            <a:off x="1308781" y="1710358"/>
            <a:ext cx="5041348" cy="3437283"/>
          </a:xfrm>
          <a:prstGeom prst="rect">
            <a:avLst/>
          </a:prstGeom>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EF02-8D55-4614-9303-41B05F9CC3A6}"/>
              </a:ext>
            </a:extLst>
          </p:cNvPr>
          <p:cNvSpPr>
            <a:spLocks noGrp="1"/>
          </p:cNvSpPr>
          <p:nvPr>
            <p:ph type="title"/>
          </p:nvPr>
        </p:nvSpPr>
        <p:spPr>
          <a:xfrm>
            <a:off x="643464" y="949075"/>
            <a:ext cx="3517567" cy="2093975"/>
          </a:xfrm>
        </p:spPr>
        <p:txBody>
          <a:bodyPr/>
          <a:lstStyle/>
          <a:p>
            <a:pPr marL="571500" indent="-571500">
              <a:buFont typeface="Wingdings" panose="05000000000000000000" pitchFamily="2" charset="2"/>
              <a:buChar char="v"/>
            </a:pPr>
            <a:r>
              <a:rPr lang="en-US" dirty="0"/>
              <a:t>Modules description</a:t>
            </a:r>
            <a:br>
              <a:rPr lang="en-US" dirty="0"/>
            </a:br>
            <a:endParaRPr lang="en-IN" dirty="0"/>
          </a:p>
        </p:txBody>
      </p:sp>
      <p:sp>
        <p:nvSpPr>
          <p:cNvPr id="3" name="Content Placeholder 2">
            <a:extLst>
              <a:ext uri="{FF2B5EF4-FFF2-40B4-BE49-F238E27FC236}">
                <a16:creationId xmlns:a16="http://schemas.microsoft.com/office/drawing/2014/main" id="{85DE22A2-B595-46A0-8402-4A7C274BC65A}"/>
              </a:ext>
            </a:extLst>
          </p:cNvPr>
          <p:cNvSpPr>
            <a:spLocks noGrp="1"/>
          </p:cNvSpPr>
          <p:nvPr>
            <p:ph idx="1"/>
          </p:nvPr>
        </p:nvSpPr>
        <p:spPr>
          <a:xfrm>
            <a:off x="5234609" y="212035"/>
            <a:ext cx="6626087" cy="6414052"/>
          </a:xfrm>
        </p:spPr>
        <p:txBody>
          <a:bodyPr>
            <a:normAutofit fontScale="92500" lnSpcReduction="20000"/>
          </a:bodyPr>
          <a:lstStyle/>
          <a:p>
            <a:pPr lvl="0" fontAlgn="base">
              <a:lnSpc>
                <a:spcPts val="1800"/>
              </a:lnSpc>
              <a:spcAft>
                <a:spcPts val="1440"/>
              </a:spcAft>
              <a:buFont typeface="Wingdings" panose="05000000000000000000" pitchFamily="2" charset="2"/>
              <a:buChar char="q"/>
            </a:pPr>
            <a:r>
              <a:rPr lang="en-IN" sz="1800" b="1" dirty="0">
                <a:solidFill>
                  <a:schemeClr val="tx1"/>
                </a:solidFill>
                <a:effectLst/>
                <a:ea typeface="Times New Roman" panose="02020603050405020304" pitchFamily="18" charset="0"/>
              </a:rPr>
              <a:t>     Loans:</a:t>
            </a:r>
            <a:endParaRPr lang="en-IN" sz="1800" dirty="0">
              <a:solidFill>
                <a:schemeClr val="tx1"/>
              </a:solidFill>
              <a:effectLst/>
              <a:ea typeface="Times New Roman" panose="02020603050405020304" pitchFamily="18" charset="0"/>
            </a:endParaRPr>
          </a:p>
          <a:p>
            <a:pPr marL="457200" fontAlgn="base">
              <a:lnSpc>
                <a:spcPts val="1800"/>
              </a:lnSpc>
              <a:spcAft>
                <a:spcPts val="1440"/>
              </a:spcAft>
            </a:pPr>
            <a:r>
              <a:rPr lang="en-IN" sz="1800" dirty="0">
                <a:solidFill>
                  <a:schemeClr val="tx1"/>
                </a:solidFill>
                <a:effectLst/>
                <a:ea typeface="Times New Roman" panose="02020603050405020304" pitchFamily="18" charset="0"/>
              </a:rPr>
              <a:t>        In the page the user is able to submit the loan application which he/she want to pursue.</a:t>
            </a:r>
          </a:p>
          <a:p>
            <a:pPr>
              <a:lnSpc>
                <a:spcPct val="107000"/>
              </a:lnSpc>
              <a:spcAft>
                <a:spcPts val="800"/>
              </a:spcAft>
            </a:pPr>
            <a:r>
              <a:rPr lang="en-IN" sz="1800" dirty="0">
                <a:solidFill>
                  <a:schemeClr val="tx1"/>
                </a:solidFill>
                <a:effectLst/>
                <a:ea typeface="Calibri" panose="020F0502020204030204" pitchFamily="34" charset="0"/>
                <a:cs typeface="Times New Roman" panose="02020603050405020304" pitchFamily="18" charset="0"/>
              </a:rPr>
              <a:t>1.</a:t>
            </a:r>
            <a:r>
              <a:rPr lang="en-IN" sz="1800" b="1" dirty="0">
                <a:solidFill>
                  <a:schemeClr val="tx1"/>
                </a:solidFill>
                <a:effectLst/>
                <a:ea typeface="Calibri" panose="020F0502020204030204" pitchFamily="34" charset="0"/>
                <a:cs typeface="Times New Roman" panose="02020603050405020304" pitchFamily="18" charset="0"/>
              </a:rPr>
              <a:t>personal loan</a:t>
            </a:r>
            <a:r>
              <a:rPr lang="en-IN" sz="1800" dirty="0">
                <a:solidFill>
                  <a:schemeClr val="tx1"/>
                </a:solidFill>
                <a:effectLst/>
                <a:ea typeface="Calibri" panose="020F0502020204030204" pitchFamily="34" charset="0"/>
                <a:cs typeface="Times New Roman" panose="02020603050405020304" pitchFamily="18" charset="0"/>
              </a:rPr>
              <a:t>: </a:t>
            </a:r>
            <a:r>
              <a:rPr lang="en-IN" sz="1800" dirty="0">
                <a:solidFill>
                  <a:schemeClr val="tx1"/>
                </a:solidFill>
                <a:effectLst/>
                <a:ea typeface="Calibri" panose="020F0502020204030204" pitchFamily="34" charset="0"/>
              </a:rPr>
              <a:t>A personal loan is a type of unsecured loan that that you can borrow from a bank or financial institution if you require funds to pay for your financial needs. </a:t>
            </a:r>
            <a:endParaRPr lang="en-IN" sz="1800" dirty="0">
              <a:solidFill>
                <a:schemeClr val="tx1"/>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tx1"/>
                </a:solidFill>
                <a:effectLst/>
                <a:ea typeface="Calibri" panose="020F0502020204030204" pitchFamily="34" charset="0"/>
                <a:cs typeface="Times New Roman" panose="02020603050405020304" pitchFamily="18" charset="0"/>
              </a:rPr>
              <a:t> 2.</a:t>
            </a:r>
            <a:r>
              <a:rPr lang="en-IN" sz="1800" b="1" dirty="0">
                <a:solidFill>
                  <a:schemeClr val="tx1"/>
                </a:solidFill>
                <a:effectLst/>
                <a:ea typeface="Calibri" panose="020F0502020204030204" pitchFamily="34" charset="0"/>
                <a:cs typeface="Times New Roman" panose="02020603050405020304" pitchFamily="18" charset="0"/>
              </a:rPr>
              <a:t>home loan: A</a:t>
            </a:r>
            <a:r>
              <a:rPr lang="en-IN" sz="1800" dirty="0">
                <a:solidFill>
                  <a:schemeClr val="tx1"/>
                </a:solidFill>
                <a:effectLst/>
                <a:ea typeface="Calibri" panose="020F0502020204030204" pitchFamily="34" charset="0"/>
              </a:rPr>
              <a:t> home loan is a financing solution that you can avail to buy a home with ease. Here, the plot, flat or other property that you are purchasing serves as collateral.</a:t>
            </a:r>
            <a:endParaRPr lang="en-IN" sz="1800" dirty="0">
              <a:solidFill>
                <a:schemeClr val="tx1"/>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tx1"/>
                </a:solidFill>
                <a:effectLst/>
                <a:ea typeface="Calibri" panose="020F0502020204030204" pitchFamily="34" charset="0"/>
                <a:cs typeface="Times New Roman" panose="02020603050405020304" pitchFamily="18" charset="0"/>
              </a:rPr>
              <a:t>3. </a:t>
            </a:r>
            <a:r>
              <a:rPr lang="en-IN" sz="1800" b="1" dirty="0">
                <a:solidFill>
                  <a:schemeClr val="tx1"/>
                </a:solidFill>
                <a:effectLst/>
                <a:ea typeface="Calibri" panose="020F0502020204030204" pitchFamily="34" charset="0"/>
                <a:cs typeface="Calibri" panose="020F0502020204030204" pitchFamily="34" charset="0"/>
              </a:rPr>
              <a:t>vehicle</a:t>
            </a:r>
            <a:r>
              <a:rPr lang="en-IN" sz="1800" b="1" dirty="0">
                <a:solidFill>
                  <a:schemeClr val="tx1"/>
                </a:solidFill>
                <a:effectLst/>
                <a:ea typeface="Calibri" panose="020F0502020204030204" pitchFamily="34" charset="0"/>
                <a:cs typeface="Times New Roman" panose="02020603050405020304" pitchFamily="18" charset="0"/>
              </a:rPr>
              <a:t> loan: An</a:t>
            </a:r>
            <a:r>
              <a:rPr lang="en-IN" sz="1800" dirty="0">
                <a:solidFill>
                  <a:schemeClr val="tx1"/>
                </a:solidFill>
                <a:effectLst/>
                <a:ea typeface="Calibri" panose="020F0502020204030204" pitchFamily="34" charset="0"/>
              </a:rPr>
              <a:t> auto loan allows someone to borrow money to purchase a car or truck. Auto loans are usually simple-interest loans that are to be paid back over a period of typically three or five years. </a:t>
            </a:r>
            <a:endParaRPr lang="en-IN" sz="1800" dirty="0">
              <a:solidFill>
                <a:schemeClr val="tx1"/>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tx1"/>
                </a:solidFill>
                <a:ea typeface="Calibri" panose="020F0502020204030204" pitchFamily="34" charset="0"/>
                <a:cs typeface="Times New Roman" panose="02020603050405020304" pitchFamily="18" charset="0"/>
              </a:rPr>
              <a:t>4</a:t>
            </a:r>
            <a:r>
              <a:rPr lang="en-IN" sz="1800" dirty="0">
                <a:solidFill>
                  <a:schemeClr val="tx1"/>
                </a:solidFill>
                <a:effectLst/>
                <a:ea typeface="Calibri" panose="020F0502020204030204" pitchFamily="34" charset="0"/>
                <a:cs typeface="Times New Roman" panose="02020603050405020304" pitchFamily="18" charset="0"/>
              </a:rPr>
              <a:t>. </a:t>
            </a:r>
            <a:r>
              <a:rPr lang="en-IN" sz="1800" b="1" dirty="0">
                <a:solidFill>
                  <a:schemeClr val="tx1"/>
                </a:solidFill>
                <a:effectLst/>
                <a:ea typeface="Calibri" panose="020F0502020204030204" pitchFamily="34" charset="0"/>
                <a:cs typeface="Times New Roman" panose="02020603050405020304" pitchFamily="18" charset="0"/>
              </a:rPr>
              <a:t>small business loan: An</a:t>
            </a:r>
            <a:r>
              <a:rPr lang="en-IN" sz="1800" dirty="0">
                <a:solidFill>
                  <a:schemeClr val="tx1"/>
                </a:solidFill>
                <a:effectLst/>
                <a:ea typeface="Calibri" panose="020F0502020204030204" pitchFamily="34" charset="0"/>
              </a:rPr>
              <a:t> auto loan allows someone to borrow money to purchase a car or truck. Auto loans are usually simple-interest loans that are to be paid back over a period of typically three or five years.</a:t>
            </a:r>
          </a:p>
          <a:p>
            <a:pPr>
              <a:lnSpc>
                <a:spcPct val="107000"/>
              </a:lnSpc>
              <a:spcAft>
                <a:spcPts val="800"/>
              </a:spcAft>
            </a:pPr>
            <a:r>
              <a:rPr lang="en-IN" sz="1800" dirty="0">
                <a:solidFill>
                  <a:schemeClr val="tx1"/>
                </a:solidFill>
                <a:ea typeface="Calibri" panose="020F0502020204030204" pitchFamily="34" charset="0"/>
                <a:cs typeface="Times New Roman" panose="02020603050405020304" pitchFamily="18" charset="0"/>
              </a:rPr>
              <a:t>5.</a:t>
            </a:r>
            <a:r>
              <a:rPr lang="en-IN" sz="1800" b="1" dirty="0">
                <a:solidFill>
                  <a:schemeClr val="tx1"/>
                </a:solidFill>
                <a:effectLst/>
                <a:ea typeface="Calibri" panose="020F0502020204030204" pitchFamily="34" charset="0"/>
                <a:cs typeface="Calibri" panose="020F0502020204030204" pitchFamily="34" charset="0"/>
              </a:rPr>
              <a:t> Education loan-</a:t>
            </a:r>
            <a:endParaRPr lang="en-IN" sz="1800" dirty="0">
              <a:solidFill>
                <a:schemeClr val="tx1"/>
              </a:solidFill>
              <a:effectLst/>
              <a:ea typeface="Calibri" panose="020F0502020204030204" pitchFamily="34" charset="0"/>
              <a:cs typeface="Times New Roman" panose="02020603050405020304" pitchFamily="18" charset="0"/>
            </a:endParaRPr>
          </a:p>
          <a:p>
            <a:r>
              <a:rPr lang="en-IN" sz="1800" dirty="0">
                <a:solidFill>
                  <a:schemeClr val="tx1"/>
                </a:solidFill>
                <a:effectLst/>
                <a:ea typeface="Calibri" panose="020F0502020204030204" pitchFamily="34" charset="0"/>
              </a:rPr>
              <a:t>A student loan is a type of loan designed to help students pay for post-secondary education and the associated fees, such as tuition, books and supplies, and living expenses. The loan is repaid by the student.</a:t>
            </a:r>
            <a:endParaRPr lang="en-IN" sz="1800" dirty="0">
              <a:solidFill>
                <a:schemeClr val="tx1"/>
              </a:solidFill>
              <a:effectLst/>
              <a:ea typeface="Calibri" panose="020F0502020204030204" pitchFamily="34" charset="0"/>
              <a:cs typeface="Times New Roman" panose="02020603050405020304" pitchFamily="18" charset="0"/>
            </a:endParaRPr>
          </a:p>
          <a:p>
            <a:endParaRPr lang="en-IN" dirty="0">
              <a:solidFill>
                <a:schemeClr val="tx1"/>
              </a:solidFill>
            </a:endParaRPr>
          </a:p>
        </p:txBody>
      </p:sp>
      <p:sp>
        <p:nvSpPr>
          <p:cNvPr id="4" name="Text Placeholder 3">
            <a:extLst>
              <a:ext uri="{FF2B5EF4-FFF2-40B4-BE49-F238E27FC236}">
                <a16:creationId xmlns:a16="http://schemas.microsoft.com/office/drawing/2014/main" id="{AF0C748D-1140-410B-8C46-0C519D9F6E1E}"/>
              </a:ext>
            </a:extLst>
          </p:cNvPr>
          <p:cNvSpPr>
            <a:spLocks noGrp="1"/>
          </p:cNvSpPr>
          <p:nvPr>
            <p:ph type="body" sz="half" idx="2"/>
          </p:nvPr>
        </p:nvSpPr>
        <p:spPr/>
        <p:txBody>
          <a:bodyPr/>
          <a:lstStyle/>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Admin authentication </a:t>
            </a: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User Registration </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Blogs </a:t>
            </a: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EMI calculator</a:t>
            </a: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Loans</a:t>
            </a:r>
            <a:endParaRPr lang="en-IN" dirty="0"/>
          </a:p>
          <a:p>
            <a:endParaRPr lang="en-IN" dirty="0"/>
          </a:p>
        </p:txBody>
      </p:sp>
      <p:pic>
        <p:nvPicPr>
          <p:cNvPr id="8" name="Picture 7">
            <a:extLst>
              <a:ext uri="{FF2B5EF4-FFF2-40B4-BE49-F238E27FC236}">
                <a16:creationId xmlns:a16="http://schemas.microsoft.com/office/drawing/2014/main" id="{BEA9FEF7-2ECE-4570-AFB3-B126DD06E1ED}"/>
              </a:ext>
            </a:extLst>
          </p:cNvPr>
          <p:cNvPicPr>
            <a:picLocks noChangeAspect="1"/>
          </p:cNvPicPr>
          <p:nvPr/>
        </p:nvPicPr>
        <p:blipFill>
          <a:blip r:embed="rId2"/>
          <a:stretch>
            <a:fillRect/>
          </a:stretch>
        </p:blipFill>
        <p:spPr>
          <a:xfrm>
            <a:off x="1081598" y="212035"/>
            <a:ext cx="1785951" cy="1428760"/>
          </a:xfrm>
          <a:prstGeom prst="rect">
            <a:avLst/>
          </a:prstGeom>
        </p:spPr>
      </p:pic>
    </p:spTree>
    <p:extLst>
      <p:ext uri="{BB962C8B-B14F-4D97-AF65-F5344CB8AC3E}">
        <p14:creationId xmlns:p14="http://schemas.microsoft.com/office/powerpoint/2010/main" val="404090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BA64-AF30-4835-A21F-F8B24B19EE3F}"/>
              </a:ext>
            </a:extLst>
          </p:cNvPr>
          <p:cNvSpPr>
            <a:spLocks noGrp="1"/>
          </p:cNvSpPr>
          <p:nvPr>
            <p:ph type="title"/>
          </p:nvPr>
        </p:nvSpPr>
        <p:spPr/>
        <p:txBody>
          <a:bodyPr/>
          <a:lstStyle/>
          <a:p>
            <a:pPr marL="571500" indent="-571500">
              <a:buFont typeface="Wingdings" panose="05000000000000000000" pitchFamily="2" charset="2"/>
              <a:buChar char="v"/>
            </a:pPr>
            <a:r>
              <a:rPr lang="en-US" dirty="0"/>
              <a:t>Testing</a:t>
            </a:r>
            <a:br>
              <a:rPr lang="en-US" dirty="0"/>
            </a:br>
            <a:br>
              <a:rPr lang="en-US" dirty="0"/>
            </a:br>
            <a:endParaRPr lang="en-IN" dirty="0"/>
          </a:p>
        </p:txBody>
      </p:sp>
      <p:sp>
        <p:nvSpPr>
          <p:cNvPr id="3" name="Content Placeholder 2">
            <a:extLst>
              <a:ext uri="{FF2B5EF4-FFF2-40B4-BE49-F238E27FC236}">
                <a16:creationId xmlns:a16="http://schemas.microsoft.com/office/drawing/2014/main" id="{2B603625-EE0B-4D86-ABA6-A08D480C2FC0}"/>
              </a:ext>
            </a:extLst>
          </p:cNvPr>
          <p:cNvSpPr>
            <a:spLocks noGrp="1"/>
          </p:cNvSpPr>
          <p:nvPr>
            <p:ph idx="1"/>
          </p:nvPr>
        </p:nvSpPr>
        <p:spPr/>
        <p:txBody>
          <a:bodyPr>
            <a:normAutofit lnSpcReduction="10000"/>
          </a:bodyPr>
          <a:lstStyle/>
          <a:p>
            <a:endParaRPr lang="en-US" dirty="0"/>
          </a:p>
          <a:p>
            <a:r>
              <a:rPr lang="en-IN" b="1" dirty="0"/>
              <a:t>TYPES OF TESTING:</a:t>
            </a:r>
          </a:p>
          <a:p>
            <a:r>
              <a:rPr lang="en-IN" dirty="0"/>
              <a:t>                  </a:t>
            </a:r>
            <a:r>
              <a:rPr lang="en-US" b="0" i="0" dirty="0">
                <a:solidFill>
                  <a:srgbClr val="3C3C3B"/>
                </a:solidFill>
                <a:effectLst/>
                <a:latin typeface="Lato"/>
              </a:rPr>
              <a:t>Testing is commonly divided into several categories, based on how complex the component being tested is. Most of our time will be focused on the lowest level—unit testing—because tests in the other categories operate on pretty much the same principles.</a:t>
            </a:r>
          </a:p>
          <a:p>
            <a:pPr>
              <a:buFont typeface="Wingdings" panose="05000000000000000000" pitchFamily="2" charset="2"/>
              <a:buChar char="Ø"/>
            </a:pPr>
            <a:r>
              <a:rPr lang="en-IN" b="0" i="0" dirty="0">
                <a:solidFill>
                  <a:srgbClr val="5594DB"/>
                </a:solidFill>
                <a:effectLst/>
                <a:latin typeface="Montserrat-subs"/>
              </a:rPr>
              <a:t>Unit testing</a:t>
            </a:r>
          </a:p>
          <a:p>
            <a:pPr>
              <a:buFont typeface="Wingdings" panose="05000000000000000000" pitchFamily="2" charset="2"/>
              <a:buChar char="Ø"/>
            </a:pPr>
            <a:r>
              <a:rPr lang="en-IN" b="0" i="0" dirty="0">
                <a:solidFill>
                  <a:srgbClr val="5594DB"/>
                </a:solidFill>
                <a:effectLst/>
                <a:latin typeface="Montserrat-subs"/>
              </a:rPr>
              <a:t>Integration testing</a:t>
            </a:r>
          </a:p>
          <a:p>
            <a:pPr>
              <a:buFont typeface="Wingdings" panose="05000000000000000000" pitchFamily="2" charset="2"/>
              <a:buChar char="Ø"/>
            </a:pPr>
            <a:r>
              <a:rPr lang="en-IN" b="0" i="0" dirty="0">
                <a:solidFill>
                  <a:srgbClr val="5594DB"/>
                </a:solidFill>
                <a:effectLst/>
                <a:latin typeface="Montserrat-subs"/>
              </a:rPr>
              <a:t>System testing</a:t>
            </a:r>
          </a:p>
          <a:p>
            <a:pPr marL="0" indent="0">
              <a:buNone/>
            </a:pPr>
            <a:r>
              <a:rPr lang="en-US" b="1" dirty="0"/>
              <a:t>In our website we are using python for testing in-order  to test the modules that we have designed earlier</a:t>
            </a:r>
            <a:endParaRPr lang="en-IN" b="1" dirty="0"/>
          </a:p>
          <a:p>
            <a:pPr>
              <a:buFont typeface="Wingdings" panose="05000000000000000000" pitchFamily="2" charset="2"/>
              <a:buChar char="Ø"/>
            </a:pPr>
            <a:endParaRPr lang="en-IN" b="0" i="0" dirty="0">
              <a:solidFill>
                <a:srgbClr val="5594DB"/>
              </a:solidFill>
              <a:effectLst/>
              <a:latin typeface="Montserrat-subs"/>
            </a:endParaRPr>
          </a:p>
          <a:p>
            <a:pPr>
              <a:buFont typeface="Wingdings" panose="05000000000000000000" pitchFamily="2" charset="2"/>
              <a:buChar char="Ø"/>
            </a:pPr>
            <a:endParaRPr lang="en-IN" dirty="0"/>
          </a:p>
          <a:p>
            <a:endParaRPr lang="en-IN" dirty="0"/>
          </a:p>
        </p:txBody>
      </p:sp>
      <p:sp>
        <p:nvSpPr>
          <p:cNvPr id="4" name="Text Placeholder 3">
            <a:extLst>
              <a:ext uri="{FF2B5EF4-FFF2-40B4-BE49-F238E27FC236}">
                <a16:creationId xmlns:a16="http://schemas.microsoft.com/office/drawing/2014/main" id="{B9CD6D75-8481-4755-BBEB-A59E063657CB}"/>
              </a:ext>
            </a:extLst>
          </p:cNvPr>
          <p:cNvSpPr>
            <a:spLocks noGrp="1"/>
          </p:cNvSpPr>
          <p:nvPr>
            <p:ph type="body" sz="half" idx="2"/>
          </p:nvPr>
        </p:nvSpPr>
        <p:spPr>
          <a:xfrm>
            <a:off x="643465" y="2880358"/>
            <a:ext cx="3517567" cy="3064505"/>
          </a:xfrm>
        </p:spPr>
        <p:txBody>
          <a:bodyPr/>
          <a:lstStyle/>
          <a:p>
            <a:r>
              <a:rPr lang="en-US" b="1" dirty="0"/>
              <a:t> </a:t>
            </a:r>
            <a:endParaRPr lang="en-IN" b="1" dirty="0"/>
          </a:p>
        </p:txBody>
      </p:sp>
      <p:pic>
        <p:nvPicPr>
          <p:cNvPr id="10" name="Picture 9">
            <a:extLst>
              <a:ext uri="{FF2B5EF4-FFF2-40B4-BE49-F238E27FC236}">
                <a16:creationId xmlns:a16="http://schemas.microsoft.com/office/drawing/2014/main" id="{5D489E14-5BD6-4A5A-B8A8-93982EC3A299}"/>
              </a:ext>
            </a:extLst>
          </p:cNvPr>
          <p:cNvPicPr>
            <a:picLocks noChangeAspect="1"/>
          </p:cNvPicPr>
          <p:nvPr/>
        </p:nvPicPr>
        <p:blipFill>
          <a:blip r:embed="rId2"/>
          <a:stretch>
            <a:fillRect/>
          </a:stretch>
        </p:blipFill>
        <p:spPr>
          <a:xfrm>
            <a:off x="643464" y="3220278"/>
            <a:ext cx="3548024" cy="2372140"/>
          </a:xfrm>
          <a:prstGeom prst="rect">
            <a:avLst/>
          </a:prstGeom>
        </p:spPr>
      </p:pic>
    </p:spTree>
    <p:extLst>
      <p:ext uri="{BB962C8B-B14F-4D97-AF65-F5344CB8AC3E}">
        <p14:creationId xmlns:p14="http://schemas.microsoft.com/office/powerpoint/2010/main" val="144749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2A49-8626-4BF4-9DF1-BEAF7BEBF6B2}"/>
              </a:ext>
            </a:extLst>
          </p:cNvPr>
          <p:cNvSpPr>
            <a:spLocks noGrp="1"/>
          </p:cNvSpPr>
          <p:nvPr>
            <p:ph type="title"/>
          </p:nvPr>
        </p:nvSpPr>
        <p:spPr/>
        <p:txBody>
          <a:bodyPr/>
          <a:lstStyle/>
          <a:p>
            <a:pPr marL="571500" indent="-571500">
              <a:buFont typeface="Wingdings" panose="05000000000000000000" pitchFamily="2" charset="2"/>
              <a:buChar char="v"/>
            </a:pPr>
            <a:r>
              <a:rPr lang="en-US" dirty="0"/>
              <a:t>UNIT TESTING</a:t>
            </a:r>
            <a:endParaRPr lang="en-IN" dirty="0"/>
          </a:p>
        </p:txBody>
      </p:sp>
      <p:sp>
        <p:nvSpPr>
          <p:cNvPr id="3" name="Content Placeholder 2">
            <a:extLst>
              <a:ext uri="{FF2B5EF4-FFF2-40B4-BE49-F238E27FC236}">
                <a16:creationId xmlns:a16="http://schemas.microsoft.com/office/drawing/2014/main" id="{2DD1608C-3CC3-4A59-BB8D-350EB4673E26}"/>
              </a:ext>
            </a:extLst>
          </p:cNvPr>
          <p:cNvSpPr>
            <a:spLocks noGrp="1"/>
          </p:cNvSpPr>
          <p:nvPr>
            <p:ph idx="1"/>
          </p:nvPr>
        </p:nvSpPr>
        <p:spPr/>
        <p:txBody>
          <a:bodyPr/>
          <a:lstStyle/>
          <a:p>
            <a:pPr algn="l"/>
            <a:r>
              <a:rPr lang="en-US" b="0" i="0" dirty="0">
                <a:solidFill>
                  <a:srgbClr val="5594DB"/>
                </a:solidFill>
                <a:effectLst/>
                <a:latin typeface="Montserrat-subs"/>
              </a:rPr>
              <a:t>Unit testing</a:t>
            </a:r>
          </a:p>
          <a:p>
            <a:pPr algn="l"/>
            <a:r>
              <a:rPr lang="en-US" b="0" i="0" dirty="0">
                <a:solidFill>
                  <a:srgbClr val="3C3C3B"/>
                </a:solidFill>
                <a:effectLst/>
                <a:latin typeface="Lato"/>
              </a:rPr>
              <a:t>Unit testing is testing of the smallest possible pieces of a program. Often, this means individual functions or methods. The keyword here is individual; something is a </a:t>
            </a:r>
            <a:r>
              <a:rPr lang="en-US" b="1" i="0" dirty="0">
                <a:solidFill>
                  <a:srgbClr val="3C3C3B"/>
                </a:solidFill>
                <a:effectLst/>
                <a:latin typeface="Lato"/>
              </a:rPr>
              <a:t>unit</a:t>
            </a:r>
            <a:r>
              <a:rPr lang="en-US" b="0" i="0" dirty="0">
                <a:solidFill>
                  <a:srgbClr val="3C3C3B"/>
                </a:solidFill>
                <a:effectLst/>
                <a:latin typeface="Lato"/>
              </a:rPr>
              <a:t> if it there's no meaningful way to divide it up further.</a:t>
            </a:r>
          </a:p>
          <a:p>
            <a:pPr algn="l"/>
            <a:r>
              <a:rPr lang="en-US" b="0" i="0" dirty="0">
                <a:solidFill>
                  <a:srgbClr val="3C3C3B"/>
                </a:solidFill>
                <a:effectLst/>
                <a:latin typeface="Lato"/>
              </a:rPr>
              <a:t>Unit tests are used to test a single unit in isolation, verifying that it works as expected, without considering what the rest of the program would do. This protects each unit from inheriting bugs from mistakes made elsewhere, and makes it easy to narrow down on the actual problem.</a:t>
            </a:r>
          </a:p>
          <a:p>
            <a:pPr algn="l"/>
            <a:endParaRPr lang="en-US" b="0" i="0" dirty="0">
              <a:solidFill>
                <a:srgbClr val="3C3C3B"/>
              </a:solidFill>
              <a:effectLst/>
              <a:latin typeface="Lato"/>
            </a:endParaRPr>
          </a:p>
          <a:p>
            <a:endParaRPr lang="en-IN" dirty="0"/>
          </a:p>
        </p:txBody>
      </p:sp>
      <p:sp>
        <p:nvSpPr>
          <p:cNvPr id="4" name="Text Placeholder 3">
            <a:extLst>
              <a:ext uri="{FF2B5EF4-FFF2-40B4-BE49-F238E27FC236}">
                <a16:creationId xmlns:a16="http://schemas.microsoft.com/office/drawing/2014/main" id="{AF070EE7-8A7B-4280-AC10-4B8D44C9DFBA}"/>
              </a:ext>
            </a:extLst>
          </p:cNvPr>
          <p:cNvSpPr>
            <a:spLocks noGrp="1"/>
          </p:cNvSpPr>
          <p:nvPr>
            <p:ph type="body" sz="half" idx="2"/>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id="{262CB730-3D47-45A7-95E2-28C828A74678}"/>
              </a:ext>
            </a:extLst>
          </p:cNvPr>
          <p:cNvPicPr>
            <a:picLocks noChangeAspect="1"/>
          </p:cNvPicPr>
          <p:nvPr/>
        </p:nvPicPr>
        <p:blipFill>
          <a:blip r:embed="rId2"/>
          <a:stretch>
            <a:fillRect/>
          </a:stretch>
        </p:blipFill>
        <p:spPr>
          <a:xfrm>
            <a:off x="440070" y="3645061"/>
            <a:ext cx="3720962" cy="1860481"/>
          </a:xfrm>
          <a:prstGeom prst="rect">
            <a:avLst/>
          </a:prstGeom>
        </p:spPr>
      </p:pic>
    </p:spTree>
    <p:extLst>
      <p:ext uri="{BB962C8B-B14F-4D97-AF65-F5344CB8AC3E}">
        <p14:creationId xmlns:p14="http://schemas.microsoft.com/office/powerpoint/2010/main" val="397572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73B1-41D8-4C3F-8B53-30CE78013E30}"/>
              </a:ext>
            </a:extLst>
          </p:cNvPr>
          <p:cNvSpPr>
            <a:spLocks noGrp="1"/>
          </p:cNvSpPr>
          <p:nvPr>
            <p:ph type="title"/>
          </p:nvPr>
        </p:nvSpPr>
        <p:spPr/>
        <p:txBody>
          <a:bodyPr/>
          <a:lstStyle/>
          <a:p>
            <a:pPr marL="571500" indent="-571500">
              <a:buFont typeface="Wingdings" panose="05000000000000000000" pitchFamily="2" charset="2"/>
              <a:buChar char="v"/>
            </a:pPr>
            <a:r>
              <a:rPr lang="en-IN" b="0" i="0" dirty="0">
                <a:solidFill>
                  <a:schemeClr val="bg1"/>
                </a:solidFill>
                <a:effectLst/>
                <a:latin typeface="Montserrat-subs"/>
              </a:rPr>
              <a:t>Integration testing</a:t>
            </a:r>
            <a:br>
              <a:rPr lang="en-IN" b="0" i="0" dirty="0">
                <a:solidFill>
                  <a:srgbClr val="5594DB"/>
                </a:solidFill>
                <a:effectLst/>
                <a:latin typeface="Montserrat-subs"/>
              </a:rPr>
            </a:br>
            <a:endParaRPr lang="en-IN" dirty="0"/>
          </a:p>
        </p:txBody>
      </p:sp>
      <p:sp>
        <p:nvSpPr>
          <p:cNvPr id="3" name="Content Placeholder 2">
            <a:extLst>
              <a:ext uri="{FF2B5EF4-FFF2-40B4-BE49-F238E27FC236}">
                <a16:creationId xmlns:a16="http://schemas.microsoft.com/office/drawing/2014/main" id="{A9764666-C3E3-48E4-8B87-E8FFBB57AAFF}"/>
              </a:ext>
            </a:extLst>
          </p:cNvPr>
          <p:cNvSpPr>
            <a:spLocks noGrp="1"/>
          </p:cNvSpPr>
          <p:nvPr>
            <p:ph idx="1"/>
          </p:nvPr>
        </p:nvSpPr>
        <p:spPr/>
        <p:txBody>
          <a:bodyPr/>
          <a:lstStyle/>
          <a:p>
            <a:pPr algn="l"/>
            <a:r>
              <a:rPr lang="en-US" b="0" i="0" dirty="0">
                <a:solidFill>
                  <a:srgbClr val="5594DB"/>
                </a:solidFill>
                <a:effectLst/>
                <a:latin typeface="Montserrat-subs"/>
              </a:rPr>
              <a:t>Integration testing</a:t>
            </a:r>
          </a:p>
          <a:p>
            <a:pPr algn="l"/>
            <a:r>
              <a:rPr lang="en-US" b="0" i="0" dirty="0">
                <a:solidFill>
                  <a:srgbClr val="3C3C3B"/>
                </a:solidFill>
                <a:effectLst/>
                <a:latin typeface="Lato"/>
              </a:rPr>
              <a:t>In integration testing, the boundaries of isolation are pushed further back, so that the tests encompass interactions between related units. Each test should still be run in isolation, to avoid inheriting problems from outside, but now the test checks whether the tested units behave correctly as a group.</a:t>
            </a:r>
          </a:p>
          <a:p>
            <a:pPr algn="l"/>
            <a:r>
              <a:rPr lang="en-US" b="0" i="0" dirty="0">
                <a:solidFill>
                  <a:srgbClr val="3C3C3B"/>
                </a:solidFill>
                <a:effectLst/>
                <a:latin typeface="Lato"/>
              </a:rPr>
              <a:t>Integration testing can be performed with the same tools as unit testing.</a:t>
            </a:r>
          </a:p>
          <a:p>
            <a:endParaRPr lang="en-IN" dirty="0"/>
          </a:p>
        </p:txBody>
      </p:sp>
      <p:sp>
        <p:nvSpPr>
          <p:cNvPr id="4" name="Text Placeholder 3">
            <a:extLst>
              <a:ext uri="{FF2B5EF4-FFF2-40B4-BE49-F238E27FC236}">
                <a16:creationId xmlns:a16="http://schemas.microsoft.com/office/drawing/2014/main" id="{D5C48330-CB0E-471B-95B3-B5192D6B35AD}"/>
              </a:ext>
            </a:extLst>
          </p:cNvPr>
          <p:cNvSpPr>
            <a:spLocks noGrp="1"/>
          </p:cNvSpPr>
          <p:nvPr>
            <p:ph type="body" sz="half" idx="2"/>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id="{98897A49-EA78-4C67-B562-2FE267BB601D}"/>
              </a:ext>
            </a:extLst>
          </p:cNvPr>
          <p:cNvPicPr>
            <a:picLocks noChangeAspect="1"/>
          </p:cNvPicPr>
          <p:nvPr/>
        </p:nvPicPr>
        <p:blipFill>
          <a:blip r:embed="rId2"/>
          <a:stretch>
            <a:fillRect/>
          </a:stretch>
        </p:blipFill>
        <p:spPr>
          <a:xfrm>
            <a:off x="499871" y="3272458"/>
            <a:ext cx="3376561" cy="1975403"/>
          </a:xfrm>
          <a:prstGeom prst="rect">
            <a:avLst/>
          </a:prstGeom>
        </p:spPr>
      </p:pic>
    </p:spTree>
    <p:extLst>
      <p:ext uri="{BB962C8B-B14F-4D97-AF65-F5344CB8AC3E}">
        <p14:creationId xmlns:p14="http://schemas.microsoft.com/office/powerpoint/2010/main" val="191003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FFB-A53A-4690-AED3-C90AB3418CAB}"/>
              </a:ext>
            </a:extLst>
          </p:cNvPr>
          <p:cNvSpPr>
            <a:spLocks noGrp="1"/>
          </p:cNvSpPr>
          <p:nvPr>
            <p:ph type="title"/>
          </p:nvPr>
        </p:nvSpPr>
        <p:spPr/>
        <p:txBody>
          <a:bodyPr/>
          <a:lstStyle/>
          <a:p>
            <a:pPr marL="571500" indent="-571500">
              <a:buFont typeface="Wingdings" panose="05000000000000000000" pitchFamily="2" charset="2"/>
              <a:buChar char="v"/>
            </a:pPr>
            <a:r>
              <a:rPr lang="en-IN" b="0" i="0" dirty="0">
                <a:solidFill>
                  <a:schemeClr val="bg1"/>
                </a:solidFill>
                <a:effectLst/>
                <a:latin typeface="Montserrat-subs"/>
              </a:rPr>
              <a:t>System testing</a:t>
            </a:r>
            <a:br>
              <a:rPr lang="en-IN" b="0" i="0" dirty="0">
                <a:solidFill>
                  <a:srgbClr val="5594DB"/>
                </a:solidFill>
                <a:effectLst/>
                <a:latin typeface="Montserrat-subs"/>
              </a:rPr>
            </a:br>
            <a:endParaRPr lang="en-IN" dirty="0"/>
          </a:p>
        </p:txBody>
      </p:sp>
      <p:sp>
        <p:nvSpPr>
          <p:cNvPr id="3" name="Content Placeholder 2">
            <a:extLst>
              <a:ext uri="{FF2B5EF4-FFF2-40B4-BE49-F238E27FC236}">
                <a16:creationId xmlns:a16="http://schemas.microsoft.com/office/drawing/2014/main" id="{72B5CFF3-9203-498D-A64A-907D1ECE1B4F}"/>
              </a:ext>
            </a:extLst>
          </p:cNvPr>
          <p:cNvSpPr>
            <a:spLocks noGrp="1"/>
          </p:cNvSpPr>
          <p:nvPr>
            <p:ph idx="1"/>
          </p:nvPr>
        </p:nvSpPr>
        <p:spPr/>
        <p:txBody>
          <a:bodyPr/>
          <a:lstStyle/>
          <a:p>
            <a:pPr algn="l"/>
            <a:r>
              <a:rPr lang="en-US" b="0" i="0" dirty="0">
                <a:solidFill>
                  <a:srgbClr val="5594DB"/>
                </a:solidFill>
                <a:effectLst/>
                <a:latin typeface="Montserrat-subs"/>
              </a:rPr>
              <a:t>System testing</a:t>
            </a:r>
          </a:p>
          <a:p>
            <a:pPr algn="l"/>
            <a:r>
              <a:rPr lang="en-US" b="0" i="0" dirty="0">
                <a:solidFill>
                  <a:srgbClr val="3C3C3B"/>
                </a:solidFill>
                <a:effectLst/>
                <a:latin typeface="Lato"/>
              </a:rPr>
              <a:t>System testing extends the boundaries of isolation even further, to the point where they don't even exist. System tests check parts of the program, after the whole thing has been plugged together. In a sense, system tests are an extreme form of integration tests.</a:t>
            </a:r>
          </a:p>
          <a:p>
            <a:pPr algn="l"/>
            <a:r>
              <a:rPr lang="en-US" b="0" i="0" dirty="0">
                <a:solidFill>
                  <a:srgbClr val="3C3C3B"/>
                </a:solidFill>
                <a:effectLst/>
                <a:latin typeface="Lato"/>
              </a:rPr>
              <a:t>System tests are very important, but they're not very useful without integration tests and unit tests.</a:t>
            </a:r>
          </a:p>
          <a:p>
            <a:pPr algn="l"/>
            <a:endParaRPr lang="en-US" b="0" i="0" dirty="0">
              <a:solidFill>
                <a:srgbClr val="3C3C3B"/>
              </a:solidFill>
              <a:effectLst/>
              <a:latin typeface="Lato"/>
            </a:endParaRPr>
          </a:p>
          <a:p>
            <a:endParaRPr lang="en-IN" dirty="0"/>
          </a:p>
        </p:txBody>
      </p:sp>
      <p:sp>
        <p:nvSpPr>
          <p:cNvPr id="4" name="Text Placeholder 3">
            <a:extLst>
              <a:ext uri="{FF2B5EF4-FFF2-40B4-BE49-F238E27FC236}">
                <a16:creationId xmlns:a16="http://schemas.microsoft.com/office/drawing/2014/main" id="{3B49D542-A333-46F3-B794-D1E2BCE94870}"/>
              </a:ext>
            </a:extLst>
          </p:cNvPr>
          <p:cNvSpPr>
            <a:spLocks noGrp="1"/>
          </p:cNvSpPr>
          <p:nvPr>
            <p:ph type="body" sz="half" idx="2"/>
          </p:nvPr>
        </p:nvSpPr>
        <p:spPr>
          <a:xfrm>
            <a:off x="-2511455" y="4712748"/>
            <a:ext cx="305593" cy="900752"/>
          </a:xfrm>
        </p:spPr>
        <p:txBody>
          <a:bodyPr/>
          <a:lstStyle/>
          <a:p>
            <a:endParaRPr lang="en-IN" dirty="0"/>
          </a:p>
        </p:txBody>
      </p:sp>
      <p:pic>
        <p:nvPicPr>
          <p:cNvPr id="3074" name="Picture 2" descr="Why Is Software Testing and QA important for any Business">
            <a:extLst>
              <a:ext uri="{FF2B5EF4-FFF2-40B4-BE49-F238E27FC236}">
                <a16:creationId xmlns:a16="http://schemas.microsoft.com/office/drawing/2014/main" id="{C0D5F62D-BA62-4CC6-B401-94352EA76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3230217"/>
            <a:ext cx="3774905" cy="26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5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D712-3CBE-4AE1-A387-CCA56B9707D7}"/>
              </a:ext>
            </a:extLst>
          </p:cNvPr>
          <p:cNvSpPr>
            <a:spLocks noGrp="1"/>
          </p:cNvSpPr>
          <p:nvPr>
            <p:ph type="title"/>
          </p:nvPr>
        </p:nvSpPr>
        <p:spPr/>
        <p:txBody>
          <a:bodyPr/>
          <a:lstStyle/>
          <a:p>
            <a:r>
              <a:rPr lang="en-US" dirty="0"/>
              <a:t>TESTING TECHNIQUE </a:t>
            </a:r>
            <a:endParaRPr lang="en-IN" dirty="0"/>
          </a:p>
        </p:txBody>
      </p:sp>
      <p:sp>
        <p:nvSpPr>
          <p:cNvPr id="3" name="Content Placeholder 2">
            <a:extLst>
              <a:ext uri="{FF2B5EF4-FFF2-40B4-BE49-F238E27FC236}">
                <a16:creationId xmlns:a16="http://schemas.microsoft.com/office/drawing/2014/main" id="{AF1BF394-1C27-4E5F-A40D-BB0E1E92D5C0}"/>
              </a:ext>
            </a:extLst>
          </p:cNvPr>
          <p:cNvSpPr>
            <a:spLocks noGrp="1"/>
          </p:cNvSpPr>
          <p:nvPr>
            <p:ph sz="half" idx="1"/>
          </p:nvPr>
        </p:nvSpPr>
        <p:spPr/>
        <p:txBody>
          <a:bodyPr>
            <a:normAutofit fontScale="85000" lnSpcReduction="20000"/>
          </a:bodyPr>
          <a:lstStyle/>
          <a:p>
            <a:pPr algn="l"/>
            <a:r>
              <a:rPr lang="en-US" sz="2400" dirty="0"/>
              <a:t> </a:t>
            </a:r>
            <a:r>
              <a:rPr lang="en-US" sz="2400" dirty="0">
                <a:latin typeface="Adobe Gothic Std B" panose="020B0800000000000000" pitchFamily="34" charset="-128"/>
                <a:ea typeface="Adobe Gothic Std B" panose="020B0800000000000000" pitchFamily="34" charset="-128"/>
              </a:rPr>
              <a:t>For our project we would like to use </a:t>
            </a:r>
            <a:r>
              <a:rPr lang="en-US" sz="2400" b="1" dirty="0">
                <a:latin typeface="Adobe Gothic Std B" panose="020B0800000000000000" pitchFamily="34" charset="-128"/>
                <a:ea typeface="Adobe Gothic Std B" panose="020B0800000000000000" pitchFamily="34" charset="-128"/>
              </a:rPr>
              <a:t>UNIT TESTING and </a:t>
            </a:r>
            <a:r>
              <a:rPr lang="en-IN" sz="4000" b="0" i="0" dirty="0">
                <a:solidFill>
                  <a:schemeClr val="tx1"/>
                </a:solidFill>
                <a:effectLst/>
                <a:latin typeface="Montserrat-subs"/>
              </a:rPr>
              <a:t>Integration testing</a:t>
            </a:r>
            <a:endParaRPr lang="en-US" sz="2400" dirty="0">
              <a:solidFill>
                <a:schemeClr val="tx1"/>
              </a:solidFill>
              <a:latin typeface="Adobe Gothic Std B" panose="020B0800000000000000" pitchFamily="34" charset="-128"/>
              <a:ea typeface="Adobe Gothic Std B" panose="020B0800000000000000" pitchFamily="34" charset="-128"/>
            </a:endParaRPr>
          </a:p>
          <a:p>
            <a:pPr algn="l"/>
            <a:r>
              <a:rPr lang="en-US" b="0" i="0" dirty="0">
                <a:solidFill>
                  <a:srgbClr val="5594DB"/>
                </a:solidFill>
                <a:effectLst/>
                <a:latin typeface="Montserrat-subs"/>
              </a:rPr>
              <a:t>         </a:t>
            </a:r>
            <a:r>
              <a:rPr lang="en-US" b="0" i="0" dirty="0">
                <a:solidFill>
                  <a:srgbClr val="3C3C3B"/>
                </a:solidFill>
                <a:effectLst/>
                <a:latin typeface="Lato"/>
              </a:rPr>
              <a:t>Unit testing is testing of the smallest possible pieces of a program. Often, this means individual functions or methods. The keyword here is individual; something is a </a:t>
            </a:r>
            <a:r>
              <a:rPr lang="en-US" b="1" i="0" dirty="0">
                <a:solidFill>
                  <a:srgbClr val="3C3C3B"/>
                </a:solidFill>
                <a:effectLst/>
                <a:latin typeface="Lato"/>
              </a:rPr>
              <a:t>unit</a:t>
            </a:r>
            <a:r>
              <a:rPr lang="en-US" b="0" i="0" dirty="0">
                <a:solidFill>
                  <a:srgbClr val="3C3C3B"/>
                </a:solidFill>
                <a:effectLst/>
                <a:latin typeface="Lato"/>
              </a:rPr>
              <a:t> if it there's no meaningful way to divide it up further.</a:t>
            </a:r>
          </a:p>
          <a:p>
            <a:pPr algn="l"/>
            <a:r>
              <a:rPr lang="en-US" b="0" i="0" dirty="0">
                <a:solidFill>
                  <a:srgbClr val="3C3C3B"/>
                </a:solidFill>
                <a:effectLst/>
                <a:latin typeface="Lato"/>
              </a:rPr>
              <a:t>             In integration testing, the boundaries of isolation are pushed further back, so that the tests encompass interactions between related units.</a:t>
            </a:r>
          </a:p>
          <a:p>
            <a:pPr algn="l"/>
            <a:endParaRPr lang="en-US" b="0" i="0" dirty="0">
              <a:solidFill>
                <a:srgbClr val="3C3C3B"/>
              </a:solidFill>
              <a:effectLst/>
              <a:latin typeface="Lato"/>
            </a:endParaRPr>
          </a:p>
          <a:p>
            <a:endParaRPr lang="en-IN" b="1" dirty="0"/>
          </a:p>
        </p:txBody>
      </p:sp>
      <p:pic>
        <p:nvPicPr>
          <p:cNvPr id="1026" name="Picture 2" descr="Emerging Software Testing Trends to Watch For in 2020">
            <a:extLst>
              <a:ext uri="{FF2B5EF4-FFF2-40B4-BE49-F238E27FC236}">
                <a16:creationId xmlns:a16="http://schemas.microsoft.com/office/drawing/2014/main" id="{B33C6285-806D-4EB0-882A-9F5576FF717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6688" y="2630628"/>
            <a:ext cx="4638675" cy="272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94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F5E9B-CB76-44D6-8C02-5BB078B4AFF8}"/>
              </a:ext>
            </a:extLst>
          </p:cNvPr>
          <p:cNvSpPr>
            <a:spLocks noGrp="1"/>
          </p:cNvSpPr>
          <p:nvPr>
            <p:ph type="title"/>
          </p:nvPr>
        </p:nvSpPr>
        <p:spPr/>
        <p:txBody>
          <a:bodyPr/>
          <a:lstStyle/>
          <a:p>
            <a:r>
              <a:rPr lang="en-IN" dirty="0"/>
              <a:t>UNIT TESTING FOR LOGIN PAGE</a:t>
            </a:r>
          </a:p>
        </p:txBody>
      </p:sp>
      <p:sp>
        <p:nvSpPr>
          <p:cNvPr id="3" name="TextBox 2">
            <a:extLst>
              <a:ext uri="{FF2B5EF4-FFF2-40B4-BE49-F238E27FC236}">
                <a16:creationId xmlns:a16="http://schemas.microsoft.com/office/drawing/2014/main" id="{0EF886A2-30F4-4041-858C-06BD923B8412}"/>
              </a:ext>
            </a:extLst>
          </p:cNvPr>
          <p:cNvSpPr txBox="1"/>
          <p:nvPr/>
        </p:nvSpPr>
        <p:spPr>
          <a:xfrm>
            <a:off x="901148" y="2557670"/>
            <a:ext cx="8428382" cy="1323439"/>
          </a:xfrm>
          <a:prstGeom prst="rect">
            <a:avLst/>
          </a:prstGeom>
          <a:noFill/>
        </p:spPr>
        <p:txBody>
          <a:bodyPr wrap="square" rtlCol="0">
            <a:spAutoFit/>
          </a:bodyPr>
          <a:lstStyle/>
          <a:p>
            <a:r>
              <a:rPr lang="en-IN" sz="2000" dirty="0"/>
              <a:t>We have used unit testing manually on login page by</a:t>
            </a:r>
          </a:p>
          <a:p>
            <a:pPr marL="342900" indent="-342900">
              <a:buFont typeface="Wingdings" panose="05000000000000000000" pitchFamily="2" charset="2"/>
              <a:buChar char="q"/>
            </a:pPr>
            <a:r>
              <a:rPr lang="en-IN" sz="2000" dirty="0"/>
              <a:t>Entering valid login ID and password</a:t>
            </a:r>
          </a:p>
          <a:p>
            <a:pPr marL="342900" indent="-342900">
              <a:buFont typeface="Wingdings" panose="05000000000000000000" pitchFamily="2" charset="2"/>
              <a:buChar char="q"/>
            </a:pPr>
            <a:r>
              <a:rPr lang="en-IN" sz="2000" dirty="0"/>
              <a:t>Enter invalid login ID and password</a:t>
            </a:r>
          </a:p>
          <a:p>
            <a:pPr marL="342900" indent="-342900">
              <a:buFont typeface="Wingdings" panose="05000000000000000000" pitchFamily="2" charset="2"/>
              <a:buChar char="q"/>
            </a:pPr>
            <a:r>
              <a:rPr lang="en-IN" sz="2000" dirty="0"/>
              <a:t>Empty login ID and &amp; click login</a:t>
            </a:r>
          </a:p>
        </p:txBody>
      </p:sp>
    </p:spTree>
    <p:extLst>
      <p:ext uri="{BB962C8B-B14F-4D97-AF65-F5344CB8AC3E}">
        <p14:creationId xmlns:p14="http://schemas.microsoft.com/office/powerpoint/2010/main" val="64917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7F57-B810-44EB-ACAC-9B500D3A0E13}"/>
              </a:ext>
            </a:extLst>
          </p:cNvPr>
          <p:cNvSpPr>
            <a:spLocks noGrp="1"/>
          </p:cNvSpPr>
          <p:nvPr>
            <p:ph type="title"/>
          </p:nvPr>
        </p:nvSpPr>
        <p:spPr/>
        <p:txBody>
          <a:bodyPr/>
          <a:lstStyle/>
          <a:p>
            <a:r>
              <a:rPr lang="en-IN" sz="4800" b="0" i="0" dirty="0">
                <a:solidFill>
                  <a:schemeClr val="tx1"/>
                </a:solidFill>
                <a:effectLst/>
                <a:latin typeface="Montserrat-subs"/>
              </a:rPr>
              <a:t>Integration testing (manually)</a:t>
            </a:r>
            <a:endParaRPr lang="en-IN" dirty="0"/>
          </a:p>
        </p:txBody>
      </p:sp>
      <p:graphicFrame>
        <p:nvGraphicFramePr>
          <p:cNvPr id="3" name="Table 3">
            <a:extLst>
              <a:ext uri="{FF2B5EF4-FFF2-40B4-BE49-F238E27FC236}">
                <a16:creationId xmlns:a16="http://schemas.microsoft.com/office/drawing/2014/main" id="{0A14DD09-7491-4D6B-9583-0AD6A977B14F}"/>
              </a:ext>
            </a:extLst>
          </p:cNvPr>
          <p:cNvGraphicFramePr>
            <a:graphicFrameLocks noGrp="1"/>
          </p:cNvGraphicFramePr>
          <p:nvPr>
            <p:extLst>
              <p:ext uri="{D42A27DB-BD31-4B8C-83A1-F6EECF244321}">
                <p14:modId xmlns:p14="http://schemas.microsoft.com/office/powerpoint/2010/main" val="2774703222"/>
              </p:ext>
            </p:extLst>
          </p:nvPr>
        </p:nvGraphicFramePr>
        <p:xfrm>
          <a:off x="1097281" y="2023358"/>
          <a:ext cx="10058400" cy="5212080"/>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1755370182"/>
                    </a:ext>
                  </a:extLst>
                </a:gridCol>
                <a:gridCol w="1117600">
                  <a:extLst>
                    <a:ext uri="{9D8B030D-6E8A-4147-A177-3AD203B41FA5}">
                      <a16:colId xmlns:a16="http://schemas.microsoft.com/office/drawing/2014/main" val="1785112447"/>
                    </a:ext>
                  </a:extLst>
                </a:gridCol>
                <a:gridCol w="1117600">
                  <a:extLst>
                    <a:ext uri="{9D8B030D-6E8A-4147-A177-3AD203B41FA5}">
                      <a16:colId xmlns:a16="http://schemas.microsoft.com/office/drawing/2014/main" val="3656661304"/>
                    </a:ext>
                  </a:extLst>
                </a:gridCol>
                <a:gridCol w="1117600">
                  <a:extLst>
                    <a:ext uri="{9D8B030D-6E8A-4147-A177-3AD203B41FA5}">
                      <a16:colId xmlns:a16="http://schemas.microsoft.com/office/drawing/2014/main" val="1117531231"/>
                    </a:ext>
                  </a:extLst>
                </a:gridCol>
                <a:gridCol w="1117600">
                  <a:extLst>
                    <a:ext uri="{9D8B030D-6E8A-4147-A177-3AD203B41FA5}">
                      <a16:colId xmlns:a16="http://schemas.microsoft.com/office/drawing/2014/main" val="2220724321"/>
                    </a:ext>
                  </a:extLst>
                </a:gridCol>
                <a:gridCol w="1117600">
                  <a:extLst>
                    <a:ext uri="{9D8B030D-6E8A-4147-A177-3AD203B41FA5}">
                      <a16:colId xmlns:a16="http://schemas.microsoft.com/office/drawing/2014/main" val="2833062160"/>
                    </a:ext>
                  </a:extLst>
                </a:gridCol>
                <a:gridCol w="1117600">
                  <a:extLst>
                    <a:ext uri="{9D8B030D-6E8A-4147-A177-3AD203B41FA5}">
                      <a16:colId xmlns:a16="http://schemas.microsoft.com/office/drawing/2014/main" val="634957738"/>
                    </a:ext>
                  </a:extLst>
                </a:gridCol>
                <a:gridCol w="1117600">
                  <a:extLst>
                    <a:ext uri="{9D8B030D-6E8A-4147-A177-3AD203B41FA5}">
                      <a16:colId xmlns:a16="http://schemas.microsoft.com/office/drawing/2014/main" val="2165625694"/>
                    </a:ext>
                  </a:extLst>
                </a:gridCol>
                <a:gridCol w="1117600">
                  <a:extLst>
                    <a:ext uri="{9D8B030D-6E8A-4147-A177-3AD203B41FA5}">
                      <a16:colId xmlns:a16="http://schemas.microsoft.com/office/drawing/2014/main" val="1816956787"/>
                    </a:ext>
                  </a:extLst>
                </a:gridCol>
              </a:tblGrid>
              <a:tr h="834634">
                <a:tc>
                  <a:txBody>
                    <a:bodyPr/>
                    <a:lstStyle/>
                    <a:p>
                      <a:r>
                        <a:rPr lang="en-IN" dirty="0"/>
                        <a:t>Test name</a:t>
                      </a:r>
                    </a:p>
                  </a:txBody>
                  <a:tcPr/>
                </a:tc>
                <a:tc>
                  <a:txBody>
                    <a:bodyPr/>
                    <a:lstStyle/>
                    <a:p>
                      <a:r>
                        <a:rPr lang="en-IN" dirty="0"/>
                        <a:t>Type</a:t>
                      </a:r>
                    </a:p>
                  </a:txBody>
                  <a:tcPr/>
                </a:tc>
                <a:tc>
                  <a:txBody>
                    <a:bodyPr/>
                    <a:lstStyle/>
                    <a:p>
                      <a:r>
                        <a:rPr lang="en-IN" dirty="0"/>
                        <a:t>Module name</a:t>
                      </a:r>
                    </a:p>
                  </a:txBody>
                  <a:tcPr/>
                </a:tc>
                <a:tc>
                  <a:txBody>
                    <a:bodyPr/>
                    <a:lstStyle/>
                    <a:p>
                      <a:r>
                        <a:rPr lang="en-IN" dirty="0"/>
                        <a:t>Objective/Test condition</a:t>
                      </a:r>
                    </a:p>
                  </a:txBody>
                  <a:tcPr/>
                </a:tc>
                <a:tc>
                  <a:txBody>
                    <a:bodyPr/>
                    <a:lstStyle/>
                    <a:p>
                      <a:r>
                        <a:rPr lang="en-IN" dirty="0"/>
                        <a:t>Steps</a:t>
                      </a:r>
                    </a:p>
                  </a:txBody>
                  <a:tcPr/>
                </a:tc>
                <a:tc>
                  <a:txBody>
                    <a:bodyPr/>
                    <a:lstStyle/>
                    <a:p>
                      <a:r>
                        <a:rPr lang="en-IN" dirty="0"/>
                        <a:t>Test data</a:t>
                      </a:r>
                    </a:p>
                  </a:txBody>
                  <a:tcPr/>
                </a:tc>
                <a:tc>
                  <a:txBody>
                    <a:bodyPr/>
                    <a:lstStyle/>
                    <a:p>
                      <a:r>
                        <a:rPr lang="en-IN" dirty="0"/>
                        <a:t>Expected result</a:t>
                      </a:r>
                    </a:p>
                  </a:txBody>
                  <a:tcPr/>
                </a:tc>
                <a:tc>
                  <a:txBody>
                    <a:bodyPr/>
                    <a:lstStyle/>
                    <a:p>
                      <a:r>
                        <a:rPr lang="en-IN" dirty="0"/>
                        <a:t>Actual result</a:t>
                      </a:r>
                    </a:p>
                  </a:txBody>
                  <a:tcPr/>
                </a:tc>
                <a:tc>
                  <a:txBody>
                    <a:bodyPr/>
                    <a:lstStyle/>
                    <a:p>
                      <a:endParaRPr lang="en-IN" dirty="0"/>
                    </a:p>
                  </a:txBody>
                  <a:tcPr/>
                </a:tc>
                <a:extLst>
                  <a:ext uri="{0D108BD9-81ED-4DB2-BD59-A6C34878D82A}">
                    <a16:rowId xmlns:a16="http://schemas.microsoft.com/office/drawing/2014/main" val="1893964853"/>
                  </a:ext>
                </a:extLst>
              </a:tr>
              <a:tr h="1797674">
                <a:tc>
                  <a:txBody>
                    <a:bodyPr/>
                    <a:lstStyle/>
                    <a:p>
                      <a:r>
                        <a:rPr lang="en-IN" dirty="0"/>
                        <a:t>Test_1</a:t>
                      </a:r>
                    </a:p>
                  </a:txBody>
                  <a:tcPr/>
                </a:tc>
                <a:tc>
                  <a:txBody>
                    <a:bodyPr/>
                    <a:lstStyle/>
                    <a:p>
                      <a:r>
                        <a:rPr lang="en-IN" dirty="0"/>
                        <a:t>Manual</a:t>
                      </a:r>
                    </a:p>
                  </a:txBody>
                  <a:tcPr/>
                </a:tc>
                <a:tc>
                  <a:txBody>
                    <a:bodyPr/>
                    <a:lstStyle/>
                    <a:p>
                      <a:r>
                        <a:rPr lang="en-IN" dirty="0"/>
                        <a:t>Integration testing</a:t>
                      </a:r>
                    </a:p>
                  </a:txBody>
                  <a:tcPr/>
                </a:tc>
                <a:tc>
                  <a:txBody>
                    <a:bodyPr/>
                    <a:lstStyle/>
                    <a:p>
                      <a:r>
                        <a:rPr lang="en-IN" dirty="0"/>
                        <a:t>Verify customer is able to register </a:t>
                      </a:r>
                    </a:p>
                  </a:txBody>
                  <a:tcPr/>
                </a:tc>
                <a:tc>
                  <a:txBody>
                    <a:bodyPr/>
                    <a:lstStyle/>
                    <a:p>
                      <a:r>
                        <a:rPr lang="en-IN" dirty="0"/>
                        <a:t>1.Open portal</a:t>
                      </a:r>
                    </a:p>
                    <a:p>
                      <a:r>
                        <a:rPr lang="en-IN" dirty="0"/>
                        <a:t>2.Perform new registration</a:t>
                      </a:r>
                    </a:p>
                    <a:p>
                      <a:r>
                        <a:rPr lang="en-IN" dirty="0"/>
                        <a:t>3.Verify customer details</a:t>
                      </a:r>
                    </a:p>
                  </a:txBody>
                  <a:tcPr/>
                </a:tc>
                <a:tc>
                  <a:txBody>
                    <a:bodyPr/>
                    <a:lstStyle/>
                    <a:p>
                      <a:r>
                        <a:rPr lang="en-IN" dirty="0"/>
                        <a:t>1.URL</a:t>
                      </a:r>
                    </a:p>
                    <a:p>
                      <a:r>
                        <a:rPr lang="en-IN" dirty="0"/>
                        <a:t>2.Customer details</a:t>
                      </a:r>
                    </a:p>
                  </a:txBody>
                  <a:tcPr/>
                </a:tc>
                <a:tc>
                  <a:txBody>
                    <a:bodyPr/>
                    <a:lstStyle/>
                    <a:p>
                      <a:r>
                        <a:rPr lang="en-IN" dirty="0"/>
                        <a:t>Successful registration of user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Successful registration of user</a:t>
                      </a:r>
                    </a:p>
                    <a:p>
                      <a:endParaRPr lang="en-IN" dirty="0"/>
                    </a:p>
                  </a:txBody>
                  <a:tcPr/>
                </a:tc>
                <a:tc>
                  <a:txBody>
                    <a:bodyPr/>
                    <a:lstStyle/>
                    <a:p>
                      <a:endParaRPr lang="en-IN"/>
                    </a:p>
                  </a:txBody>
                  <a:tcPr/>
                </a:tc>
                <a:extLst>
                  <a:ext uri="{0D108BD9-81ED-4DB2-BD59-A6C34878D82A}">
                    <a16:rowId xmlns:a16="http://schemas.microsoft.com/office/drawing/2014/main" val="4273715491"/>
                  </a:ext>
                </a:extLst>
              </a:tr>
              <a:tr h="1219850">
                <a:tc>
                  <a:txBody>
                    <a:bodyPr/>
                    <a:lstStyle/>
                    <a:p>
                      <a:r>
                        <a:rPr lang="en-IN" dirty="0"/>
                        <a:t>Test_2</a:t>
                      </a:r>
                    </a:p>
                  </a:txBody>
                  <a:tcPr/>
                </a:tc>
                <a:tc>
                  <a:txBody>
                    <a:bodyPr/>
                    <a:lstStyle/>
                    <a:p>
                      <a:r>
                        <a:rPr lang="en-IN" dirty="0"/>
                        <a:t>Manual</a:t>
                      </a:r>
                    </a:p>
                  </a:txBody>
                  <a:tcPr/>
                </a:tc>
                <a:tc>
                  <a:txBody>
                    <a:bodyPr/>
                    <a:lstStyle/>
                    <a:p>
                      <a:r>
                        <a:rPr lang="en-IN" dirty="0"/>
                        <a:t>Integration testing</a:t>
                      </a:r>
                    </a:p>
                  </a:txBody>
                  <a:tcPr/>
                </a:tc>
                <a:tc>
                  <a:txBody>
                    <a:bodyPr/>
                    <a:lstStyle/>
                    <a:p>
                      <a:r>
                        <a:rPr lang="en-IN" dirty="0"/>
                        <a:t>Verify customer details are updating</a:t>
                      </a:r>
                    </a:p>
                  </a:txBody>
                  <a:tcPr/>
                </a:tc>
                <a:tc>
                  <a:txBody>
                    <a:bodyPr/>
                    <a:lstStyle/>
                    <a:p>
                      <a:r>
                        <a:rPr lang="en-IN" dirty="0"/>
                        <a:t>Check the details are updating</a:t>
                      </a:r>
                    </a:p>
                  </a:txBody>
                  <a:tcPr/>
                </a:tc>
                <a:tc>
                  <a:txBody>
                    <a:bodyPr/>
                    <a:lstStyle/>
                    <a:p>
                      <a:r>
                        <a:rPr lang="en-IN" dirty="0"/>
                        <a:t>Check the details are correct or not</a:t>
                      </a:r>
                    </a:p>
                  </a:txBody>
                  <a:tcPr/>
                </a:tc>
                <a:tc>
                  <a:txBody>
                    <a:bodyPr/>
                    <a:lstStyle/>
                    <a:p>
                      <a:r>
                        <a:rPr lang="en-IN" dirty="0"/>
                        <a:t>Correct information of the user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Correct information of the user </a:t>
                      </a:r>
                    </a:p>
                    <a:p>
                      <a:endParaRPr lang="en-IN" dirty="0"/>
                    </a:p>
                  </a:txBody>
                  <a:tcPr/>
                </a:tc>
                <a:tc>
                  <a:txBody>
                    <a:bodyPr/>
                    <a:lstStyle/>
                    <a:p>
                      <a:endParaRPr lang="en-IN" dirty="0"/>
                    </a:p>
                  </a:txBody>
                  <a:tcPr/>
                </a:tc>
                <a:extLst>
                  <a:ext uri="{0D108BD9-81ED-4DB2-BD59-A6C34878D82A}">
                    <a16:rowId xmlns:a16="http://schemas.microsoft.com/office/drawing/2014/main" val="137338605"/>
                  </a:ext>
                </a:extLst>
              </a:tr>
            </a:tbl>
          </a:graphicData>
        </a:graphic>
      </p:graphicFrame>
    </p:spTree>
    <p:extLst>
      <p:ext uri="{BB962C8B-B14F-4D97-AF65-F5344CB8AC3E}">
        <p14:creationId xmlns:p14="http://schemas.microsoft.com/office/powerpoint/2010/main" val="1293766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EAD1D6-86B6-411B-9008-29BB2277F38F}"/>
              </a:ext>
            </a:extLst>
          </p:cNvPr>
          <p:cNvPicPr>
            <a:picLocks noChangeAspect="1"/>
          </p:cNvPicPr>
          <p:nvPr/>
        </p:nvPicPr>
        <p:blipFill>
          <a:blip r:embed="rId2"/>
          <a:stretch>
            <a:fillRect/>
          </a:stretch>
        </p:blipFill>
        <p:spPr>
          <a:xfrm>
            <a:off x="1391478" y="644801"/>
            <a:ext cx="9899374" cy="5568398"/>
          </a:xfrm>
          <a:prstGeom prst="rect">
            <a:avLst/>
          </a:prstGeom>
        </p:spPr>
      </p:pic>
    </p:spTree>
    <p:extLst>
      <p:ext uri="{BB962C8B-B14F-4D97-AF65-F5344CB8AC3E}">
        <p14:creationId xmlns:p14="http://schemas.microsoft.com/office/powerpoint/2010/main" val="184411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E3131-78F7-44A7-8CC4-1FB93BEF31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80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284163"/>
            <a:ext cx="3084844" cy="6005512"/>
          </a:xfrm>
        </p:spPr>
        <p:txBody>
          <a:bodyPr anchor="ctr">
            <a:normAutofit/>
          </a:bodyPr>
          <a:lstStyle/>
          <a:p>
            <a:r>
              <a:rPr lang="en-US" sz="3600" dirty="0">
                <a:solidFill>
                  <a:schemeClr val="bg1"/>
                </a:solidFill>
              </a:rPr>
              <a:t>TEAM MEMEBERS</a:t>
            </a:r>
          </a:p>
        </p:txBody>
      </p:sp>
      <p:graphicFrame>
        <p:nvGraphicFramePr>
          <p:cNvPr id="5" name="Table 5">
            <a:extLst>
              <a:ext uri="{FF2B5EF4-FFF2-40B4-BE49-F238E27FC236}">
                <a16:creationId xmlns:a16="http://schemas.microsoft.com/office/drawing/2014/main" id="{236705A7-8CA6-4664-A5F4-D89C60E22BA8}"/>
              </a:ext>
            </a:extLst>
          </p:cNvPr>
          <p:cNvGraphicFramePr>
            <a:graphicFrameLocks noGrp="1"/>
          </p:cNvGraphicFramePr>
          <p:nvPr>
            <p:ph idx="1"/>
            <p:extLst>
              <p:ext uri="{D42A27DB-BD31-4B8C-83A1-F6EECF244321}">
                <p14:modId xmlns:p14="http://schemas.microsoft.com/office/powerpoint/2010/main" val="1117718347"/>
              </p:ext>
            </p:extLst>
          </p:nvPr>
        </p:nvGraphicFramePr>
        <p:xfrm>
          <a:off x="4537491" y="1615736"/>
          <a:ext cx="7012358" cy="3861788"/>
        </p:xfrm>
        <a:graphic>
          <a:graphicData uri="http://schemas.openxmlformats.org/drawingml/2006/table">
            <a:tbl>
              <a:tblPr firstRow="1" bandRow="1">
                <a:tableStyleId>{5C22544A-7EE6-4342-B048-85BDC9FD1C3A}</a:tableStyleId>
              </a:tblPr>
              <a:tblGrid>
                <a:gridCol w="3506179">
                  <a:extLst>
                    <a:ext uri="{9D8B030D-6E8A-4147-A177-3AD203B41FA5}">
                      <a16:colId xmlns:a16="http://schemas.microsoft.com/office/drawing/2014/main" val="4002676822"/>
                    </a:ext>
                  </a:extLst>
                </a:gridCol>
                <a:gridCol w="3506179">
                  <a:extLst>
                    <a:ext uri="{9D8B030D-6E8A-4147-A177-3AD203B41FA5}">
                      <a16:colId xmlns:a16="http://schemas.microsoft.com/office/drawing/2014/main" val="1422511430"/>
                    </a:ext>
                  </a:extLst>
                </a:gridCol>
              </a:tblGrid>
              <a:tr h="965447">
                <a:tc>
                  <a:txBody>
                    <a:bodyPr/>
                    <a:lstStyle/>
                    <a:p>
                      <a:r>
                        <a:rPr lang="en-US" dirty="0"/>
                        <a:t> ADMISSION NUMBER</a:t>
                      </a:r>
                      <a:endParaRPr lang="en-IN" dirty="0"/>
                    </a:p>
                  </a:txBody>
                  <a:tcPr/>
                </a:tc>
                <a:tc>
                  <a:txBody>
                    <a:bodyPr/>
                    <a:lstStyle/>
                    <a:p>
                      <a:r>
                        <a:rPr lang="en-US" dirty="0"/>
                        <a:t> NAME </a:t>
                      </a:r>
                      <a:endParaRPr lang="en-IN" dirty="0"/>
                    </a:p>
                  </a:txBody>
                  <a:tcPr/>
                </a:tc>
                <a:extLst>
                  <a:ext uri="{0D108BD9-81ED-4DB2-BD59-A6C34878D82A}">
                    <a16:rowId xmlns:a16="http://schemas.microsoft.com/office/drawing/2014/main" val="1964951583"/>
                  </a:ext>
                </a:extLst>
              </a:tr>
              <a:tr h="965447">
                <a:tc>
                  <a:txBody>
                    <a:bodyPr/>
                    <a:lstStyle/>
                    <a:p>
                      <a:r>
                        <a:rPr lang="en-US" dirty="0"/>
                        <a:t>190030937</a:t>
                      </a:r>
                      <a:endParaRPr lang="en-IN" dirty="0"/>
                    </a:p>
                  </a:txBody>
                  <a:tcPr/>
                </a:tc>
                <a:tc>
                  <a:txBody>
                    <a:bodyPr/>
                    <a:lstStyle/>
                    <a:p>
                      <a:r>
                        <a:rPr lang="en-IN" sz="1800" kern="1200" dirty="0">
                          <a:solidFill>
                            <a:schemeClr val="dk1"/>
                          </a:solidFill>
                          <a:effectLst/>
                          <a:latin typeface="+mn-lt"/>
                          <a:ea typeface="+mn-ea"/>
                          <a:cs typeface="+mn-cs"/>
                        </a:rPr>
                        <a:t>SHREYA LANKAPALLI</a:t>
                      </a:r>
                      <a:endParaRPr lang="en-IN" dirty="0">
                        <a:effectLst/>
                      </a:endParaRPr>
                    </a:p>
                  </a:txBody>
                  <a:tcPr/>
                </a:tc>
                <a:extLst>
                  <a:ext uri="{0D108BD9-81ED-4DB2-BD59-A6C34878D82A}">
                    <a16:rowId xmlns:a16="http://schemas.microsoft.com/office/drawing/2014/main" val="3626728274"/>
                  </a:ext>
                </a:extLst>
              </a:tr>
              <a:tr h="965447">
                <a:tc>
                  <a:txBody>
                    <a:bodyPr/>
                    <a:lstStyle/>
                    <a:p>
                      <a:r>
                        <a:rPr lang="en-US" dirty="0"/>
                        <a:t>190030921</a:t>
                      </a:r>
                      <a:endParaRPr lang="en-IN" dirty="0"/>
                    </a:p>
                  </a:txBody>
                  <a:tcPr/>
                </a:tc>
                <a:tc>
                  <a:txBody>
                    <a:bodyPr/>
                    <a:lstStyle/>
                    <a:p>
                      <a:r>
                        <a:rPr lang="en-IN" sz="1800" kern="1200" dirty="0">
                          <a:solidFill>
                            <a:schemeClr val="dk1"/>
                          </a:solidFill>
                          <a:effectLst/>
                          <a:latin typeface="+mn-lt"/>
                          <a:ea typeface="+mn-ea"/>
                          <a:cs typeface="+mn-cs"/>
                        </a:rPr>
                        <a:t>KETHEPALLI VENKATA LAKSHMANA PRAVEEN</a:t>
                      </a:r>
                      <a:endParaRPr lang="en-IN" dirty="0">
                        <a:effectLst/>
                      </a:endParaRPr>
                    </a:p>
                  </a:txBody>
                  <a:tcPr/>
                </a:tc>
                <a:extLst>
                  <a:ext uri="{0D108BD9-81ED-4DB2-BD59-A6C34878D82A}">
                    <a16:rowId xmlns:a16="http://schemas.microsoft.com/office/drawing/2014/main" val="977860362"/>
                  </a:ext>
                </a:extLst>
              </a:tr>
              <a:tr h="965447">
                <a:tc>
                  <a:txBody>
                    <a:bodyPr/>
                    <a:lstStyle/>
                    <a:p>
                      <a:r>
                        <a:rPr lang="en-US" dirty="0"/>
                        <a:t>190030858</a:t>
                      </a:r>
                      <a:endParaRPr lang="en-IN" dirty="0"/>
                    </a:p>
                  </a:txBody>
                  <a:tcPr/>
                </a:tc>
                <a:tc>
                  <a:txBody>
                    <a:bodyPr/>
                    <a:lstStyle/>
                    <a:p>
                      <a:r>
                        <a:rPr lang="en-IN" sz="1800" kern="1200" dirty="0">
                          <a:solidFill>
                            <a:schemeClr val="dk1"/>
                          </a:solidFill>
                          <a:effectLst/>
                          <a:latin typeface="+mn-lt"/>
                          <a:ea typeface="+mn-ea"/>
                          <a:cs typeface="+mn-cs"/>
                        </a:rPr>
                        <a:t>SUREKHA KOPURI</a:t>
                      </a:r>
                      <a:endParaRPr lang="en-IN" dirty="0">
                        <a:effectLst/>
                      </a:endParaRPr>
                    </a:p>
                  </a:txBody>
                  <a:tcPr/>
                </a:tc>
                <a:extLst>
                  <a:ext uri="{0D108BD9-81ED-4DB2-BD59-A6C34878D82A}">
                    <a16:rowId xmlns:a16="http://schemas.microsoft.com/office/drawing/2014/main" val="3998314"/>
                  </a:ext>
                </a:extLst>
              </a:tr>
            </a:tbl>
          </a:graphicData>
        </a:graphic>
      </p:graphicFrame>
      <p:pic>
        <p:nvPicPr>
          <p:cNvPr id="8" name="Picture 7">
            <a:extLst>
              <a:ext uri="{FF2B5EF4-FFF2-40B4-BE49-F238E27FC236}">
                <a16:creationId xmlns:a16="http://schemas.microsoft.com/office/drawing/2014/main" id="{35E60B25-1E43-46F7-B030-E639525F8889}"/>
              </a:ext>
            </a:extLst>
          </p:cNvPr>
          <p:cNvPicPr>
            <a:picLocks noChangeAspect="1"/>
          </p:cNvPicPr>
          <p:nvPr/>
        </p:nvPicPr>
        <p:blipFill rotWithShape="1">
          <a:blip r:embed="rId2"/>
          <a:srcRect l="26039" t="9680" r="4041"/>
          <a:stretch/>
        </p:blipFill>
        <p:spPr>
          <a:xfrm>
            <a:off x="642151" y="3875501"/>
            <a:ext cx="2689393" cy="2605571"/>
          </a:xfrm>
          <a:prstGeom prst="rect">
            <a:avLst/>
          </a:prstGeom>
        </p:spPr>
      </p:pic>
      <p:pic>
        <p:nvPicPr>
          <p:cNvPr id="13" name="Picture 12">
            <a:extLst>
              <a:ext uri="{FF2B5EF4-FFF2-40B4-BE49-F238E27FC236}">
                <a16:creationId xmlns:a16="http://schemas.microsoft.com/office/drawing/2014/main" id="{204F5D45-9835-4CC7-9098-F25D9051713A}"/>
              </a:ext>
            </a:extLst>
          </p:cNvPr>
          <p:cNvPicPr>
            <a:picLocks noChangeAspect="1"/>
          </p:cNvPicPr>
          <p:nvPr/>
        </p:nvPicPr>
        <p:blipFill>
          <a:blip r:embed="rId3"/>
          <a:stretch>
            <a:fillRect/>
          </a:stretch>
        </p:blipFill>
        <p:spPr>
          <a:xfrm>
            <a:off x="207734" y="568325"/>
            <a:ext cx="6247619" cy="1561905"/>
          </a:xfrm>
          <a:prstGeom prst="rect">
            <a:avLst/>
          </a:prstGeom>
        </p:spPr>
      </p:pic>
      <p:sp>
        <p:nvSpPr>
          <p:cNvPr id="14" name="TextBox 13">
            <a:extLst>
              <a:ext uri="{FF2B5EF4-FFF2-40B4-BE49-F238E27FC236}">
                <a16:creationId xmlns:a16="http://schemas.microsoft.com/office/drawing/2014/main" id="{160DD8A1-505B-441C-9E82-CA70D63B1985}"/>
              </a:ext>
            </a:extLst>
          </p:cNvPr>
          <p:cNvSpPr txBox="1"/>
          <p:nvPr/>
        </p:nvSpPr>
        <p:spPr>
          <a:xfrm flipH="1">
            <a:off x="4740674" y="568325"/>
            <a:ext cx="6809174" cy="646331"/>
          </a:xfrm>
          <a:prstGeom prst="rect">
            <a:avLst/>
          </a:prstGeom>
          <a:noFill/>
        </p:spPr>
        <p:txBody>
          <a:bodyPr wrap="square" rtlCol="0">
            <a:spAutoFit/>
          </a:bodyPr>
          <a:lstStyle/>
          <a:p>
            <a:pPr algn="ctr"/>
            <a:r>
              <a:rPr lang="en-US" b="1" dirty="0"/>
              <a:t>Enterprise programming – Online loan application project</a:t>
            </a:r>
          </a:p>
          <a:p>
            <a:pPr algn="ctr"/>
            <a:r>
              <a:rPr lang="en-US" b="1" dirty="0"/>
              <a:t>               </a:t>
            </a:r>
            <a:endParaRPr lang="en-IN" b="1" dirty="0"/>
          </a:p>
        </p:txBody>
      </p:sp>
    </p:spTree>
    <p:extLst>
      <p:ext uri="{BB962C8B-B14F-4D97-AF65-F5344CB8AC3E}">
        <p14:creationId xmlns:p14="http://schemas.microsoft.com/office/powerpoint/2010/main" val="129251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839E5-0223-411F-9DF9-02FACF2F49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21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1FF2-ABE7-4AB4-A1CC-F6B7473EB556}"/>
              </a:ext>
            </a:extLst>
          </p:cNvPr>
          <p:cNvSpPr>
            <a:spLocks noGrp="1"/>
          </p:cNvSpPr>
          <p:nvPr>
            <p:ph type="title"/>
          </p:nvPr>
        </p:nvSpPr>
        <p:spPr/>
        <p:txBody>
          <a:bodyPr>
            <a:normAutofit/>
          </a:bodyPr>
          <a:lstStyle/>
          <a:p>
            <a:r>
              <a:rPr lang="en-US" sz="3200" b="1" dirty="0"/>
              <a:t>WE HAVE INTEGRATED YOUTUBE VIDEO TO OUR WEB PAGE TO MAKE OUR WEB PAGE LOOK GREAT AND ATTRACTIVE</a:t>
            </a:r>
            <a:endParaRPr lang="en-IN" sz="3200" b="1" dirty="0"/>
          </a:p>
        </p:txBody>
      </p:sp>
      <p:sp>
        <p:nvSpPr>
          <p:cNvPr id="3" name="Text Placeholder 2">
            <a:extLst>
              <a:ext uri="{FF2B5EF4-FFF2-40B4-BE49-F238E27FC236}">
                <a16:creationId xmlns:a16="http://schemas.microsoft.com/office/drawing/2014/main" id="{ADDDD744-E3C3-4100-B39B-2571AD4579E2}"/>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E448C1A8-8BE6-493F-B86A-F517EAC5E231}"/>
              </a:ext>
            </a:extLst>
          </p:cNvPr>
          <p:cNvSpPr>
            <a:spLocks noGrp="1"/>
          </p:cNvSpPr>
          <p:nvPr>
            <p:ph type="body" sz="quarter" idx="3"/>
          </p:nvPr>
        </p:nvSpPr>
        <p:spPr/>
        <p:txBody>
          <a:bodyPr/>
          <a:lstStyle/>
          <a:p>
            <a:endParaRPr lang="en-IN"/>
          </a:p>
        </p:txBody>
      </p:sp>
      <p:pic>
        <p:nvPicPr>
          <p:cNvPr id="7" name="Content Placeholder 6">
            <a:extLst>
              <a:ext uri="{FF2B5EF4-FFF2-40B4-BE49-F238E27FC236}">
                <a16:creationId xmlns:a16="http://schemas.microsoft.com/office/drawing/2014/main" id="{A91D2518-3F0F-4AED-9F2D-4AA426128EFD}"/>
              </a:ext>
            </a:extLst>
          </p:cNvPr>
          <p:cNvPicPr>
            <a:picLocks noGrp="1" noChangeAspect="1"/>
          </p:cNvPicPr>
          <p:nvPr>
            <p:ph sz="half" idx="2"/>
          </p:nvPr>
        </p:nvPicPr>
        <p:blipFill>
          <a:blip r:embed="rId2"/>
          <a:stretch>
            <a:fillRect/>
          </a:stretch>
        </p:blipFill>
        <p:spPr>
          <a:xfrm>
            <a:off x="167431" y="1976268"/>
            <a:ext cx="5743039" cy="3892826"/>
          </a:xfrm>
          <a:prstGeom prst="rect">
            <a:avLst/>
          </a:prstGeom>
        </p:spPr>
      </p:pic>
      <p:pic>
        <p:nvPicPr>
          <p:cNvPr id="8" name="Content Placeholder 7">
            <a:extLst>
              <a:ext uri="{FF2B5EF4-FFF2-40B4-BE49-F238E27FC236}">
                <a16:creationId xmlns:a16="http://schemas.microsoft.com/office/drawing/2014/main" id="{9AFE9A71-896B-4BDC-BC68-CE569BBB81B2}"/>
              </a:ext>
            </a:extLst>
          </p:cNvPr>
          <p:cNvPicPr>
            <a:picLocks noGrp="1" noChangeAspect="1"/>
          </p:cNvPicPr>
          <p:nvPr>
            <p:ph sz="quarter" idx="4"/>
          </p:nvPr>
        </p:nvPicPr>
        <p:blipFill>
          <a:blip r:embed="rId3"/>
          <a:stretch>
            <a:fillRect/>
          </a:stretch>
        </p:blipFill>
        <p:spPr>
          <a:xfrm>
            <a:off x="6109252" y="2038430"/>
            <a:ext cx="6065778" cy="3830664"/>
          </a:xfrm>
          <a:prstGeom prst="rect">
            <a:avLst/>
          </a:prstGeom>
        </p:spPr>
      </p:pic>
    </p:spTree>
    <p:extLst>
      <p:ext uri="{BB962C8B-B14F-4D97-AF65-F5344CB8AC3E}">
        <p14:creationId xmlns:p14="http://schemas.microsoft.com/office/powerpoint/2010/main" val="3742562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C1A7-A231-43B6-A0E5-6951A5E1CF80}"/>
              </a:ext>
            </a:extLst>
          </p:cNvPr>
          <p:cNvSpPr>
            <a:spLocks noGrp="1"/>
          </p:cNvSpPr>
          <p:nvPr>
            <p:ph type="title"/>
          </p:nvPr>
        </p:nvSpPr>
        <p:spPr/>
        <p:txBody>
          <a:bodyPr>
            <a:normAutofit fontScale="90000"/>
          </a:bodyPr>
          <a:lstStyle/>
          <a:p>
            <a:r>
              <a:rPr lang="en-US" sz="3200" b="1" dirty="0"/>
              <a:t>WE HAVE INTEGRATED MAP OF YOU BANK TO OUR WEB PAGE TO MAKE OUR WEB PAGE LOOK GREAT AND ATTRACTIVE AND USER CAN COME TO OUR BANK IF ANY PROBLEM OCCURS</a:t>
            </a:r>
            <a:endParaRPr lang="en-IN" sz="3200" dirty="0"/>
          </a:p>
        </p:txBody>
      </p:sp>
      <p:sp>
        <p:nvSpPr>
          <p:cNvPr id="3" name="Text Placeholder 2">
            <a:extLst>
              <a:ext uri="{FF2B5EF4-FFF2-40B4-BE49-F238E27FC236}">
                <a16:creationId xmlns:a16="http://schemas.microsoft.com/office/drawing/2014/main" id="{368A39B7-995E-4A56-9D35-B6E391F63A53}"/>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FFF897C9-0DFD-4401-9B02-DB2CF41B00A8}"/>
              </a:ext>
            </a:extLst>
          </p:cNvPr>
          <p:cNvPicPr>
            <a:picLocks noGrp="1" noChangeAspect="1"/>
          </p:cNvPicPr>
          <p:nvPr>
            <p:ph sz="half" idx="2"/>
          </p:nvPr>
        </p:nvPicPr>
        <p:blipFill>
          <a:blip r:embed="rId2"/>
          <a:stretch>
            <a:fillRect/>
          </a:stretch>
        </p:blipFill>
        <p:spPr>
          <a:xfrm>
            <a:off x="170785" y="2037165"/>
            <a:ext cx="5925215" cy="3687774"/>
          </a:xfrm>
        </p:spPr>
      </p:pic>
      <p:sp>
        <p:nvSpPr>
          <p:cNvPr id="5" name="Text Placeholder 4">
            <a:extLst>
              <a:ext uri="{FF2B5EF4-FFF2-40B4-BE49-F238E27FC236}">
                <a16:creationId xmlns:a16="http://schemas.microsoft.com/office/drawing/2014/main" id="{5F67B251-0965-4951-8BDB-A0D7D3A27D78}"/>
              </a:ext>
            </a:extLst>
          </p:cNvPr>
          <p:cNvSpPr>
            <a:spLocks noGrp="1"/>
          </p:cNvSpPr>
          <p:nvPr>
            <p:ph type="body" sz="quarter" idx="3"/>
          </p:nvPr>
        </p:nvSpPr>
        <p:spPr/>
        <p:txBody>
          <a:bodyPr/>
          <a:lstStyle/>
          <a:p>
            <a:endParaRPr lang="en-IN"/>
          </a:p>
        </p:txBody>
      </p:sp>
      <p:pic>
        <p:nvPicPr>
          <p:cNvPr id="10" name="Content Placeholder 9">
            <a:extLst>
              <a:ext uri="{FF2B5EF4-FFF2-40B4-BE49-F238E27FC236}">
                <a16:creationId xmlns:a16="http://schemas.microsoft.com/office/drawing/2014/main" id="{28DC8126-2D26-4935-A042-25FC59E85832}"/>
              </a:ext>
            </a:extLst>
          </p:cNvPr>
          <p:cNvPicPr>
            <a:picLocks noGrp="1" noChangeAspect="1"/>
          </p:cNvPicPr>
          <p:nvPr>
            <p:ph sz="quarter" idx="4"/>
          </p:nvPr>
        </p:nvPicPr>
        <p:blipFill>
          <a:blip r:embed="rId3"/>
          <a:stretch>
            <a:fillRect/>
          </a:stretch>
        </p:blipFill>
        <p:spPr>
          <a:xfrm>
            <a:off x="6268278" y="1897380"/>
            <a:ext cx="5729655" cy="3967344"/>
          </a:xfrm>
        </p:spPr>
      </p:pic>
    </p:spTree>
    <p:extLst>
      <p:ext uri="{BB962C8B-B14F-4D97-AF65-F5344CB8AC3E}">
        <p14:creationId xmlns:p14="http://schemas.microsoft.com/office/powerpoint/2010/main" val="4116151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3730-E917-4D69-BC35-7116BE4D3E09}"/>
              </a:ext>
            </a:extLst>
          </p:cNvPr>
          <p:cNvSpPr>
            <a:spLocks noGrp="1"/>
          </p:cNvSpPr>
          <p:nvPr>
            <p:ph type="title"/>
          </p:nvPr>
        </p:nvSpPr>
        <p:spPr/>
        <p:txBody>
          <a:bodyPr/>
          <a:lstStyle/>
          <a:p>
            <a:r>
              <a:rPr lang="en-US" dirty="0"/>
              <a:t>POSTER</a:t>
            </a:r>
            <a:endParaRPr lang="en-IN" dirty="0"/>
          </a:p>
        </p:txBody>
      </p:sp>
      <p:pic>
        <p:nvPicPr>
          <p:cNvPr id="6" name="Content Placeholder 5">
            <a:extLst>
              <a:ext uri="{FF2B5EF4-FFF2-40B4-BE49-F238E27FC236}">
                <a16:creationId xmlns:a16="http://schemas.microsoft.com/office/drawing/2014/main" id="{95DE0E0C-C881-429A-8E4F-B33B7E893024}"/>
              </a:ext>
            </a:extLst>
          </p:cNvPr>
          <p:cNvPicPr>
            <a:picLocks noGrp="1" noChangeAspect="1"/>
          </p:cNvPicPr>
          <p:nvPr>
            <p:ph idx="1"/>
          </p:nvPr>
        </p:nvPicPr>
        <p:blipFill>
          <a:blip r:embed="rId2"/>
          <a:stretch>
            <a:fillRect/>
          </a:stretch>
        </p:blipFill>
        <p:spPr>
          <a:xfrm>
            <a:off x="6222272" y="377715"/>
            <a:ext cx="4432475" cy="6102569"/>
          </a:xfrm>
        </p:spPr>
      </p:pic>
      <p:sp>
        <p:nvSpPr>
          <p:cNvPr id="4" name="Text Placeholder 3">
            <a:extLst>
              <a:ext uri="{FF2B5EF4-FFF2-40B4-BE49-F238E27FC236}">
                <a16:creationId xmlns:a16="http://schemas.microsoft.com/office/drawing/2014/main" id="{150821D2-6B2B-4DBE-8177-BDA7D6E67F23}"/>
              </a:ext>
            </a:extLst>
          </p:cNvPr>
          <p:cNvSpPr>
            <a:spLocks noGrp="1"/>
          </p:cNvSpPr>
          <p:nvPr>
            <p:ph type="body" sz="half" idx="2"/>
          </p:nvPr>
        </p:nvSpPr>
        <p:spPr/>
        <p:txBody>
          <a:bodyPr/>
          <a:lstStyle/>
          <a:p>
            <a:r>
              <a:rPr lang="en-US" dirty="0"/>
              <a:t>The poster describes about our project</a:t>
            </a:r>
          </a:p>
          <a:p>
            <a:r>
              <a:rPr lang="en-US" dirty="0"/>
              <a:t>It has some key aspects like</a:t>
            </a:r>
          </a:p>
          <a:p>
            <a:pPr marL="342900" indent="-342900">
              <a:buFont typeface="Wingdings" panose="05000000000000000000" pitchFamily="2" charset="2"/>
              <a:buChar char="Ø"/>
            </a:pPr>
            <a:r>
              <a:rPr lang="en-IN" dirty="0"/>
              <a:t>Minimum contribution is $5000</a:t>
            </a:r>
          </a:p>
          <a:p>
            <a:pPr marL="342900" indent="-342900">
              <a:buFont typeface="Wingdings" panose="05000000000000000000" pitchFamily="2" charset="2"/>
              <a:buChar char="Ø"/>
            </a:pPr>
            <a:r>
              <a:rPr lang="en-IN" dirty="0"/>
              <a:t>Minimum deposit period is 6 months</a:t>
            </a:r>
          </a:p>
        </p:txBody>
      </p:sp>
    </p:spTree>
    <p:extLst>
      <p:ext uri="{BB962C8B-B14F-4D97-AF65-F5344CB8AC3E}">
        <p14:creationId xmlns:p14="http://schemas.microsoft.com/office/powerpoint/2010/main" val="177841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540FF-91BB-4818-B632-4E8322D715A4}"/>
              </a:ext>
            </a:extLst>
          </p:cNvPr>
          <p:cNvPicPr>
            <a:picLocks noChangeAspect="1"/>
          </p:cNvPicPr>
          <p:nvPr/>
        </p:nvPicPr>
        <p:blipFill>
          <a:blip r:embed="rId2"/>
          <a:stretch>
            <a:fillRect/>
          </a:stretch>
        </p:blipFill>
        <p:spPr>
          <a:xfrm>
            <a:off x="3816442" y="318957"/>
            <a:ext cx="4267570" cy="5875529"/>
          </a:xfrm>
          <a:prstGeom prst="rect">
            <a:avLst/>
          </a:prstGeom>
        </p:spPr>
      </p:pic>
    </p:spTree>
    <p:extLst>
      <p:ext uri="{BB962C8B-B14F-4D97-AF65-F5344CB8AC3E}">
        <p14:creationId xmlns:p14="http://schemas.microsoft.com/office/powerpoint/2010/main" val="261796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422B7-06D0-45FF-8BFE-0B01A636711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5219" y="-187299"/>
            <a:ext cx="9268287" cy="6025433"/>
          </a:xfrm>
          <a:prstGeom prst="rect">
            <a:avLst/>
          </a:prstGeom>
        </p:spPr>
      </p:pic>
    </p:spTree>
    <p:extLst>
      <p:ext uri="{BB962C8B-B14F-4D97-AF65-F5344CB8AC3E}">
        <p14:creationId xmlns:p14="http://schemas.microsoft.com/office/powerpoint/2010/main" val="61414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EC1E-8314-49B2-AC19-243CB78FAABB}"/>
              </a:ext>
            </a:extLst>
          </p:cNvPr>
          <p:cNvSpPr>
            <a:spLocks noGrp="1"/>
          </p:cNvSpPr>
          <p:nvPr>
            <p:ph type="title"/>
          </p:nvPr>
        </p:nvSpPr>
        <p:spPr>
          <a:xfrm>
            <a:off x="384314" y="1577439"/>
            <a:ext cx="3776720" cy="2093975"/>
          </a:xfrm>
        </p:spPr>
        <p:txBody>
          <a:bodyPr>
            <a:normAutofit fontScale="90000"/>
          </a:bodyPr>
          <a:lstStyle/>
          <a:p>
            <a:br>
              <a:rPr lang="en-US" dirty="0"/>
            </a:br>
            <a:br>
              <a:rPr lang="en-US" dirty="0"/>
            </a:br>
            <a:br>
              <a:rPr lang="en-US" dirty="0"/>
            </a:br>
            <a:br>
              <a:rPr lang="en-US" dirty="0"/>
            </a:br>
            <a:r>
              <a:rPr lang="en-US" dirty="0"/>
              <a:t>LOANS IN BANK</a:t>
            </a:r>
            <a:endParaRPr lang="en-IN" dirty="0"/>
          </a:p>
        </p:txBody>
      </p:sp>
      <p:sp>
        <p:nvSpPr>
          <p:cNvPr id="3" name="Content Placeholder 2">
            <a:extLst>
              <a:ext uri="{FF2B5EF4-FFF2-40B4-BE49-F238E27FC236}">
                <a16:creationId xmlns:a16="http://schemas.microsoft.com/office/drawing/2014/main" id="{91529ECD-1497-49FD-B703-4AC8394DF55D}"/>
              </a:ext>
            </a:extLst>
          </p:cNvPr>
          <p:cNvSpPr>
            <a:spLocks noGrp="1"/>
          </p:cNvSpPr>
          <p:nvPr>
            <p:ph idx="1"/>
          </p:nvPr>
        </p:nvSpPr>
        <p:spPr/>
        <p:txBody>
          <a:bodyPr>
            <a:normAutofit fontScale="85000" lnSpcReduction="20000"/>
          </a:bodyPr>
          <a:lstStyle/>
          <a:p>
            <a:endParaRPr lang="en-US" dirty="0"/>
          </a:p>
          <a:p>
            <a:pPr algn="ctr"/>
            <a:r>
              <a:rPr lang="en-IN" sz="3800" b="1" dirty="0">
                <a:solidFill>
                  <a:schemeClr val="tx1"/>
                </a:solidFill>
              </a:rPr>
              <a:t>ABSTRACT </a:t>
            </a:r>
          </a:p>
          <a:p>
            <a:pPr algn="ctr"/>
            <a:r>
              <a:rPr lang="en-IN" sz="2000" b="1" dirty="0">
                <a:solidFill>
                  <a:schemeClr val="tx1"/>
                </a:solidFill>
              </a:rPr>
              <a:t>BANK LOAN</a:t>
            </a:r>
          </a:p>
          <a:p>
            <a:pPr fontAlgn="base">
              <a:lnSpc>
                <a:spcPts val="1800"/>
              </a:lnSpc>
              <a:spcAft>
                <a:spcPts val="800"/>
              </a:spcAft>
            </a:pPr>
            <a:r>
              <a:rPr lang="en-IN"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a:t>
            </a:r>
            <a:r>
              <a:rPr lang="en-IN" sz="20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 bank loan is an amount of money borrowed for a set period within an agreed repayment schedule. </a:t>
            </a:r>
            <a:r>
              <a:rPr lang="en-IN" sz="20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Borrowed money can be used for many purposes, from funding a new business to education</a:t>
            </a:r>
          </a:p>
          <a:p>
            <a:pPr fontAlgn="base">
              <a:lnSpc>
                <a:spcPts val="1800"/>
              </a:lnSpc>
              <a:spcAft>
                <a:spcPts val="800"/>
              </a:spcAft>
            </a:pPr>
            <a:r>
              <a:rPr lang="en-IN" sz="2000" dirty="0">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000" b="0" i="0" dirty="0">
                <a:solidFill>
                  <a:schemeClr val="tx1"/>
                </a:solidFill>
                <a:effectLst/>
                <a:latin typeface="arial" panose="020B0604020202020204" pitchFamily="34" charset="0"/>
              </a:rPr>
              <a:t>In finance, a loan is the lending of money by one or more individuals, organizations, or other entities to other individuals, organizations etc. The recipient incurs a debt and is usually liable to pay interest on that debt until it is repaid as well as to repay the principal amount borrowed</a:t>
            </a:r>
          </a:p>
          <a:p>
            <a:pPr fontAlgn="base">
              <a:lnSpc>
                <a:spcPts val="1800"/>
              </a:lnSpc>
              <a:spcAft>
                <a:spcPts val="800"/>
              </a:spcAft>
            </a:pPr>
            <a:r>
              <a:rPr lang="en-US" sz="2000" dirty="0">
                <a:solidFill>
                  <a:schemeClr val="tx1"/>
                </a:solidFill>
                <a:latin typeface="arial" panose="020B0604020202020204" pitchFamily="34" charset="0"/>
                <a:ea typeface="Calibri" panose="020F0502020204030204" pitchFamily="34" charset="0"/>
                <a:cs typeface="Times New Roman" panose="02020603050405020304" pitchFamily="18" charset="0"/>
              </a:rPr>
              <a:t>            </a:t>
            </a:r>
            <a:r>
              <a:rPr lang="en-US" sz="2000" b="1" i="0" dirty="0">
                <a:solidFill>
                  <a:srgbClr val="202124"/>
                </a:solidFill>
                <a:effectLst/>
                <a:latin typeface="arial" panose="020B0604020202020204" pitchFamily="34" charset="0"/>
              </a:rPr>
              <a:t>Banks</a:t>
            </a:r>
            <a:r>
              <a:rPr lang="en-US" sz="2000" b="0" i="0" dirty="0">
                <a:solidFill>
                  <a:srgbClr val="202124"/>
                </a:solidFill>
                <a:effectLst/>
                <a:latin typeface="arial" panose="020B0604020202020204" pitchFamily="34" charset="0"/>
              </a:rPr>
              <a:t> usually look at the 5 C's of credit i.e., capacity, collateral, capital, character, and conditions while evaluating your personal </a:t>
            </a:r>
            <a:r>
              <a:rPr lang="en-US" sz="2000" b="1" i="0" dirty="0">
                <a:solidFill>
                  <a:srgbClr val="202124"/>
                </a:solidFill>
                <a:effectLst/>
                <a:latin typeface="arial" panose="020B0604020202020204" pitchFamily="34" charset="0"/>
              </a:rPr>
              <a:t>loan</a:t>
            </a:r>
            <a:r>
              <a:rPr lang="en-US" sz="2000" b="0" i="0" dirty="0">
                <a:solidFill>
                  <a:srgbClr val="202124"/>
                </a:solidFill>
                <a:effectLst/>
                <a:latin typeface="arial" panose="020B0604020202020204" pitchFamily="34" charset="0"/>
              </a:rPr>
              <a:t> application.</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
        <p:nvSpPr>
          <p:cNvPr id="4" name="Text Placeholder 3">
            <a:extLst>
              <a:ext uri="{FF2B5EF4-FFF2-40B4-BE49-F238E27FC236}">
                <a16:creationId xmlns:a16="http://schemas.microsoft.com/office/drawing/2014/main" id="{50164180-8BC3-4863-B3B4-3D2073A18A41}"/>
              </a:ext>
            </a:extLst>
          </p:cNvPr>
          <p:cNvSpPr>
            <a:spLocks noGrp="1"/>
          </p:cNvSpPr>
          <p:nvPr>
            <p:ph type="body" sz="half" idx="2"/>
          </p:nvPr>
        </p:nvSpPr>
        <p:spPr>
          <a:xfrm>
            <a:off x="384314" y="3977643"/>
            <a:ext cx="3517567" cy="1144637"/>
          </a:xfrm>
        </p:spPr>
        <p:txBody>
          <a:bodyPr>
            <a:noAutofit/>
          </a:bodyPr>
          <a:lstStyle/>
          <a:p>
            <a:r>
              <a:rPr lang="en-US" sz="2400" b="1" dirty="0"/>
              <a:t>“Timely return of a loan makes it easier to borrow a second time”</a:t>
            </a:r>
            <a:endParaRPr lang="en-IN" sz="2400" b="1" dirty="0"/>
          </a:p>
        </p:txBody>
      </p:sp>
      <p:pic>
        <p:nvPicPr>
          <p:cNvPr id="5" name="Picture 4">
            <a:extLst>
              <a:ext uri="{FF2B5EF4-FFF2-40B4-BE49-F238E27FC236}">
                <a16:creationId xmlns:a16="http://schemas.microsoft.com/office/drawing/2014/main" id="{DAC3EDC8-0E49-4C43-9025-66CBE48E08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914" y="178407"/>
            <a:ext cx="3627120" cy="2446020"/>
          </a:xfrm>
          <a:prstGeom prst="rect">
            <a:avLst/>
          </a:prstGeom>
          <a:ln>
            <a:noFill/>
          </a:ln>
          <a:effectLst>
            <a:softEdge rad="112500"/>
          </a:effectLst>
        </p:spPr>
      </p:pic>
    </p:spTree>
    <p:extLst>
      <p:ext uri="{BB962C8B-B14F-4D97-AF65-F5344CB8AC3E}">
        <p14:creationId xmlns:p14="http://schemas.microsoft.com/office/powerpoint/2010/main" val="303694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EF95-7856-4AEF-94BC-FCEB161C4F5D}"/>
              </a:ext>
            </a:extLst>
          </p:cNvPr>
          <p:cNvSpPr>
            <a:spLocks noGrp="1"/>
          </p:cNvSpPr>
          <p:nvPr>
            <p:ph type="title"/>
          </p:nvPr>
        </p:nvSpPr>
        <p:spPr>
          <a:xfrm>
            <a:off x="206144" y="516835"/>
            <a:ext cx="3517567" cy="2093975"/>
          </a:xfrm>
        </p:spPr>
        <p:txBody>
          <a:bodyPr/>
          <a:lstStyle/>
          <a:p>
            <a:pPr marL="571500" indent="-571500">
              <a:buFont typeface="Wingdings" panose="05000000000000000000" pitchFamily="2" charset="2"/>
              <a:buChar char="v"/>
            </a:pPr>
            <a:r>
              <a:rPr lang="en-US" dirty="0"/>
              <a:t>TYPES </a:t>
            </a:r>
            <a:br>
              <a:rPr lang="en-US" dirty="0"/>
            </a:br>
            <a:r>
              <a:rPr lang="en-US" dirty="0"/>
              <a:t>OF </a:t>
            </a:r>
            <a:br>
              <a:rPr lang="en-US" dirty="0"/>
            </a:br>
            <a:r>
              <a:rPr lang="en-US" dirty="0"/>
              <a:t>LOANS</a:t>
            </a:r>
            <a:endParaRPr lang="en-IN" dirty="0"/>
          </a:p>
        </p:txBody>
      </p:sp>
      <p:sp>
        <p:nvSpPr>
          <p:cNvPr id="3" name="Content Placeholder 2">
            <a:extLst>
              <a:ext uri="{FF2B5EF4-FFF2-40B4-BE49-F238E27FC236}">
                <a16:creationId xmlns:a16="http://schemas.microsoft.com/office/drawing/2014/main" id="{30E907EA-1A6E-41C7-9295-B31831277C8C}"/>
              </a:ext>
            </a:extLst>
          </p:cNvPr>
          <p:cNvSpPr>
            <a:spLocks noGrp="1"/>
          </p:cNvSpPr>
          <p:nvPr>
            <p:ph idx="1"/>
          </p:nvPr>
        </p:nvSpPr>
        <p:spPr>
          <a:xfrm>
            <a:off x="5088835" y="516835"/>
            <a:ext cx="6298493" cy="5590721"/>
          </a:xfrm>
        </p:spPr>
        <p:txBody>
          <a:bodyPr>
            <a:normAutofit fontScale="25000" lnSpcReduction="20000"/>
          </a:bodyPr>
          <a:lstStyle/>
          <a:p>
            <a:pPr fontAlgn="base">
              <a:lnSpc>
                <a:spcPts val="1800"/>
              </a:lnSpc>
              <a:spcAft>
                <a:spcPts val="800"/>
              </a:spcAft>
            </a:pPr>
            <a:r>
              <a:rPr lang="en-IN" sz="43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Personal Loans</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Most banks, online and on Main Street, offer personal loans, and the proceeds may be used for virtually anything from buying a new 4K 3D smart TV to paying bills. This is an expensive way to get money, because the loan is unsecured, which means that the borrower doesn’t put up collateral that can be seized in case of default, as with a car loan or home mortgage</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Credit Cards</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Every time a consumer pays with a credit card, he or she is taking out a personal loan. If the balance is paid in full immediately, no interest is charged. If some of the debt remains unpaid, interest is charged every month until it is paid off.</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 </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Home-Equity Loans</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43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People who own their own homes can borrow against the equity they have built up in them. That is, they can borrow up to the amount that they actually own. If half of the mortgage is paid off, they can borrow half of the value of the house, or if the house has increased in value by 50%, they can borrow that amount.</a:t>
            </a:r>
            <a:endParaRPr lang="en-IN" sz="43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93920DD7-D3A3-410A-9DF7-7293871A04D5}"/>
              </a:ext>
            </a:extLst>
          </p:cNvPr>
          <p:cNvSpPr>
            <a:spLocks noGrp="1"/>
          </p:cNvSpPr>
          <p:nvPr>
            <p:ph type="body" sz="half" idx="2"/>
          </p:nvPr>
        </p:nvSpPr>
        <p:spPr/>
        <p:txBody>
          <a:bodyPr/>
          <a:lstStyle/>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Personal Loans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Credit Cards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Home-Equity Loans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Business Loans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Small Business Loans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dirty="0">
                <a:solidFill>
                  <a:schemeClr val="bg1"/>
                </a:solidFill>
              </a:rPr>
              <a:t>Educational loan</a:t>
            </a:r>
          </a:p>
        </p:txBody>
      </p:sp>
      <p:pic>
        <p:nvPicPr>
          <p:cNvPr id="5" name="Picture 4">
            <a:extLst>
              <a:ext uri="{FF2B5EF4-FFF2-40B4-BE49-F238E27FC236}">
                <a16:creationId xmlns:a16="http://schemas.microsoft.com/office/drawing/2014/main" id="{2E65612D-FF9A-49CC-B1C6-F5EF857A6AF1}"/>
              </a:ext>
            </a:extLst>
          </p:cNvPr>
          <p:cNvPicPr>
            <a:picLocks noChangeAspect="1"/>
          </p:cNvPicPr>
          <p:nvPr/>
        </p:nvPicPr>
        <p:blipFill>
          <a:blip r:embed="rId2"/>
          <a:stretch>
            <a:fillRect/>
          </a:stretch>
        </p:blipFill>
        <p:spPr>
          <a:xfrm>
            <a:off x="2844100" y="508085"/>
            <a:ext cx="1814930" cy="2093975"/>
          </a:xfrm>
          <a:prstGeom prst="rect">
            <a:avLst/>
          </a:prstGeom>
        </p:spPr>
      </p:pic>
    </p:spTree>
    <p:extLst>
      <p:ext uri="{BB962C8B-B14F-4D97-AF65-F5344CB8AC3E}">
        <p14:creationId xmlns:p14="http://schemas.microsoft.com/office/powerpoint/2010/main" val="102863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D3C9-B46B-4A00-A129-B363BDC14F4B}"/>
              </a:ext>
            </a:extLst>
          </p:cNvPr>
          <p:cNvSpPr>
            <a:spLocks noGrp="1"/>
          </p:cNvSpPr>
          <p:nvPr>
            <p:ph type="title"/>
          </p:nvPr>
        </p:nvSpPr>
        <p:spPr>
          <a:xfrm>
            <a:off x="341509" y="508085"/>
            <a:ext cx="3517567" cy="2093975"/>
          </a:xfrm>
        </p:spPr>
        <p:txBody>
          <a:bodyPr/>
          <a:lstStyle/>
          <a:p>
            <a:pPr marL="571500" indent="-571500">
              <a:buFont typeface="Wingdings" panose="05000000000000000000" pitchFamily="2" charset="2"/>
              <a:buChar char="v"/>
            </a:pPr>
            <a:r>
              <a:rPr lang="en-US" dirty="0"/>
              <a:t>TYPES </a:t>
            </a:r>
            <a:br>
              <a:rPr lang="en-US" dirty="0"/>
            </a:br>
            <a:r>
              <a:rPr lang="en-US" dirty="0"/>
              <a:t>OF </a:t>
            </a:r>
            <a:br>
              <a:rPr lang="en-US" dirty="0"/>
            </a:br>
            <a:r>
              <a:rPr lang="en-US" dirty="0"/>
              <a:t>LOANS</a:t>
            </a:r>
            <a:endParaRPr lang="en-IN" dirty="0"/>
          </a:p>
        </p:txBody>
      </p:sp>
      <p:sp>
        <p:nvSpPr>
          <p:cNvPr id="3" name="Content Placeholder 2">
            <a:extLst>
              <a:ext uri="{FF2B5EF4-FFF2-40B4-BE49-F238E27FC236}">
                <a16:creationId xmlns:a16="http://schemas.microsoft.com/office/drawing/2014/main" id="{9579C78D-EC21-4274-8B79-8D975407E5F0}"/>
              </a:ext>
            </a:extLst>
          </p:cNvPr>
          <p:cNvSpPr>
            <a:spLocks noGrp="1"/>
          </p:cNvSpPr>
          <p:nvPr>
            <p:ph idx="1"/>
          </p:nvPr>
        </p:nvSpPr>
        <p:spPr/>
        <p:txBody>
          <a:bodyPr>
            <a:normAutofit fontScale="85000" lnSpcReduction="10000"/>
          </a:bodyPr>
          <a:lstStyle/>
          <a:p>
            <a:pPr fontAlgn="base">
              <a:lnSpc>
                <a:spcPts val="1800"/>
              </a:lnSpc>
              <a:spcAft>
                <a:spcPts val="800"/>
              </a:spcAft>
            </a:pPr>
            <a:r>
              <a:rPr lang="en-IN" sz="18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Business Loans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1800" dirty="0">
                <a:solidFill>
                  <a:srgbClr val="202122"/>
                </a:solidFill>
                <a:effectLst/>
                <a:latin typeface="Georgia" panose="02040502050405020303" pitchFamily="18" charset="0"/>
                <a:ea typeface="Calibri" panose="020F0502020204030204" pitchFamily="34" charset="0"/>
                <a:cs typeface="Arial" panose="020B0604020202020204" pitchFamily="34" charset="0"/>
              </a:rPr>
              <a:t>A business loan is a loan specifically intended for </a:t>
            </a:r>
            <a:r>
              <a:rPr lang="en-IN"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business</a:t>
            </a:r>
            <a:r>
              <a:rPr lang="en-IN" sz="1800" dirty="0">
                <a:solidFill>
                  <a:srgbClr val="202122"/>
                </a:solidFill>
                <a:effectLst/>
                <a:latin typeface="Georgia" panose="02040502050405020303" pitchFamily="18" charset="0"/>
                <a:ea typeface="Calibri" panose="020F0502020204030204" pitchFamily="34" charset="0"/>
                <a:cs typeface="Arial" panose="020B0604020202020204" pitchFamily="34" charset="0"/>
              </a:rPr>
              <a:t> purposes. As with all loans, it involves the creation of a debt, which will be repaid with added interest. There are a number of different types of business loans, including bank loans, mezzanine financing, asset-based financing, invoice financing, microloans, business cash advances and cash flow loans.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18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Small Business Loans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ts val="1800"/>
              </a:lnSpc>
              <a:spcAft>
                <a:spcPts val="800"/>
              </a:spcAft>
            </a:pPr>
            <a:r>
              <a:rPr lang="en-IN" sz="18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Small business loans are available through most banks and through the Small Business Administration (SBA). These are typically sought by people setting up new businesses or expanding established ones</a:t>
            </a:r>
            <a:r>
              <a:rPr lang="en-IN" sz="1800" b="1"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a:t>
            </a:r>
          </a:p>
          <a:p>
            <a:pPr fontAlgn="base">
              <a:lnSpc>
                <a:spcPts val="1800"/>
              </a:lnSpc>
              <a:spcAft>
                <a:spcPts val="800"/>
              </a:spcAft>
            </a:pPr>
            <a:r>
              <a:rPr lang="en-US" sz="1600" b="1" i="0" dirty="0">
                <a:solidFill>
                  <a:schemeClr val="tx1"/>
                </a:solidFill>
                <a:effectLst/>
                <a:latin typeface="arial" panose="020B0604020202020204" pitchFamily="34" charset="0"/>
              </a:rPr>
              <a:t>Educational loan:</a:t>
            </a:r>
          </a:p>
          <a:p>
            <a:pPr fontAlgn="base">
              <a:lnSpc>
                <a:spcPts val="1800"/>
              </a:lnSpc>
              <a:spcAft>
                <a:spcPts val="800"/>
              </a:spcAft>
            </a:pPr>
            <a:r>
              <a:rPr lang="en-US" sz="1600" b="0" i="0" dirty="0">
                <a:solidFill>
                  <a:schemeClr val="tx1"/>
                </a:solidFill>
                <a:effectLst/>
                <a:latin typeface="arial" panose="020B0604020202020204" pitchFamily="34" charset="0"/>
              </a:rPr>
              <a:t>An </a:t>
            </a:r>
            <a:r>
              <a:rPr lang="en-US" sz="1600" b="1" i="0" dirty="0">
                <a:solidFill>
                  <a:schemeClr val="tx1"/>
                </a:solidFill>
                <a:effectLst/>
                <a:latin typeface="arial" panose="020B0604020202020204" pitchFamily="34" charset="0"/>
              </a:rPr>
              <a:t>education loan</a:t>
            </a:r>
            <a:r>
              <a:rPr lang="en-US" sz="1600" b="0" i="0" dirty="0">
                <a:solidFill>
                  <a:schemeClr val="tx1"/>
                </a:solidFill>
                <a:effectLst/>
                <a:latin typeface="arial" panose="020B0604020202020204" pitchFamily="34" charset="0"/>
              </a:rPr>
              <a:t> is a sum of money borrowed to finance post-secondary </a:t>
            </a:r>
            <a:r>
              <a:rPr lang="en-US" sz="1600" b="1" i="0" dirty="0">
                <a:solidFill>
                  <a:schemeClr val="tx1"/>
                </a:solidFill>
                <a:effectLst/>
                <a:latin typeface="arial" panose="020B0604020202020204" pitchFamily="34" charset="0"/>
              </a:rPr>
              <a:t>education</a:t>
            </a:r>
            <a:r>
              <a:rPr lang="en-US" sz="1600" b="0" i="0" dirty="0">
                <a:solidFill>
                  <a:schemeClr val="tx1"/>
                </a:solidFill>
                <a:effectLst/>
                <a:latin typeface="arial" panose="020B0604020202020204" pitchFamily="34" charset="0"/>
              </a:rPr>
              <a:t> or higher </a:t>
            </a:r>
            <a:r>
              <a:rPr lang="en-US" sz="1600" b="1" i="0" dirty="0">
                <a:solidFill>
                  <a:schemeClr val="tx1"/>
                </a:solidFill>
                <a:effectLst/>
                <a:latin typeface="arial" panose="020B0604020202020204" pitchFamily="34" charset="0"/>
              </a:rPr>
              <a:t>education</a:t>
            </a:r>
            <a:r>
              <a:rPr lang="en-US" sz="1600" b="0" i="0" dirty="0">
                <a:solidFill>
                  <a:schemeClr val="tx1"/>
                </a:solidFill>
                <a:effectLst/>
                <a:latin typeface="arial" panose="020B0604020202020204" pitchFamily="34" charset="0"/>
              </a:rPr>
              <a:t>-related expenses. </a:t>
            </a:r>
            <a:r>
              <a:rPr lang="en-US" sz="1600" b="1" i="0" dirty="0">
                <a:solidFill>
                  <a:schemeClr val="tx1"/>
                </a:solidFill>
                <a:effectLst/>
                <a:latin typeface="arial" panose="020B0604020202020204" pitchFamily="34" charset="0"/>
              </a:rPr>
              <a:t>Education loans</a:t>
            </a:r>
            <a:r>
              <a:rPr lang="en-US" sz="1600" b="0" i="0" dirty="0">
                <a:solidFill>
                  <a:schemeClr val="tx1"/>
                </a:solidFill>
                <a:effectLst/>
                <a:latin typeface="arial" panose="020B0604020202020204" pitchFamily="34" charset="0"/>
              </a:rPr>
              <a:t> are intended to cover the cost of tuition, books and supplies, and living expenses while the borrower is in the process of pursuing a degree</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85E5938D-6D0B-407C-970D-E25E16FC50E7}"/>
              </a:ext>
            </a:extLst>
          </p:cNvPr>
          <p:cNvSpPr>
            <a:spLocks noGrp="1"/>
          </p:cNvSpPr>
          <p:nvPr>
            <p:ph type="body" sz="half" idx="2"/>
          </p:nvPr>
        </p:nvSpPr>
        <p:spPr/>
        <p:txBody>
          <a:bodyPr/>
          <a:lstStyle/>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Personal Loans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Credit Cards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Home-Equity Loans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Business Loans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b="1" dirty="0">
                <a:solidFill>
                  <a:schemeClr val="bg1"/>
                </a:solidFill>
                <a:effectLst/>
                <a:latin typeface="Georgia" panose="02040502050405020303" pitchFamily="18" charset="0"/>
                <a:ea typeface="Times New Roman" panose="02020603050405020304" pitchFamily="18" charset="0"/>
                <a:cs typeface="Times New Roman" panose="02020603050405020304" pitchFamily="18" charset="0"/>
              </a:rPr>
              <a:t>Small Business Loans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dirty="0">
                <a:solidFill>
                  <a:schemeClr val="bg1"/>
                </a:solidFill>
              </a:rPr>
              <a:t>Educational loan</a:t>
            </a:r>
          </a:p>
          <a:p>
            <a:endParaRPr lang="en-IN" dirty="0"/>
          </a:p>
        </p:txBody>
      </p:sp>
      <p:pic>
        <p:nvPicPr>
          <p:cNvPr id="6" name="Picture 5">
            <a:extLst>
              <a:ext uri="{FF2B5EF4-FFF2-40B4-BE49-F238E27FC236}">
                <a16:creationId xmlns:a16="http://schemas.microsoft.com/office/drawing/2014/main" id="{365DBD35-DEF7-42AB-A41A-D5F5315A9D5B}"/>
              </a:ext>
            </a:extLst>
          </p:cNvPr>
          <p:cNvPicPr>
            <a:picLocks noChangeAspect="1"/>
          </p:cNvPicPr>
          <p:nvPr/>
        </p:nvPicPr>
        <p:blipFill>
          <a:blip r:embed="rId2"/>
          <a:stretch>
            <a:fillRect/>
          </a:stretch>
        </p:blipFill>
        <p:spPr>
          <a:xfrm>
            <a:off x="2844100" y="508085"/>
            <a:ext cx="1814930" cy="2093975"/>
          </a:xfrm>
          <a:prstGeom prst="rect">
            <a:avLst/>
          </a:prstGeom>
        </p:spPr>
      </p:pic>
    </p:spTree>
    <p:extLst>
      <p:ext uri="{BB962C8B-B14F-4D97-AF65-F5344CB8AC3E}">
        <p14:creationId xmlns:p14="http://schemas.microsoft.com/office/powerpoint/2010/main" val="1591605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A231-27ED-4828-997C-F52AD4A1C330}"/>
              </a:ext>
            </a:extLst>
          </p:cNvPr>
          <p:cNvSpPr>
            <a:spLocks noGrp="1"/>
          </p:cNvSpPr>
          <p:nvPr>
            <p:ph type="title"/>
          </p:nvPr>
        </p:nvSpPr>
        <p:spPr>
          <a:xfrm>
            <a:off x="510943" y="1700783"/>
            <a:ext cx="3517567" cy="2093975"/>
          </a:xfrm>
        </p:spPr>
        <p:txBody>
          <a:bodyPr/>
          <a:lstStyle/>
          <a:p>
            <a:pPr marL="571500" indent="-571500">
              <a:buFont typeface="Wingdings" panose="05000000000000000000" pitchFamily="2" charset="2"/>
              <a:buChar char="v"/>
            </a:pPr>
            <a:r>
              <a:rPr lang="en-US" dirty="0"/>
              <a:t>USE CASE DIAGRAM</a:t>
            </a:r>
            <a:endParaRPr lang="en-IN" dirty="0"/>
          </a:p>
        </p:txBody>
      </p:sp>
      <p:sp>
        <p:nvSpPr>
          <p:cNvPr id="4" name="Text Placeholder 3">
            <a:extLst>
              <a:ext uri="{FF2B5EF4-FFF2-40B4-BE49-F238E27FC236}">
                <a16:creationId xmlns:a16="http://schemas.microsoft.com/office/drawing/2014/main" id="{B4B57AD4-F89F-486B-BF3F-690CD2BE6F83}"/>
              </a:ext>
            </a:extLst>
          </p:cNvPr>
          <p:cNvSpPr>
            <a:spLocks noGrp="1"/>
          </p:cNvSpPr>
          <p:nvPr>
            <p:ph type="body" sz="half" idx="2"/>
          </p:nvPr>
        </p:nvSpPr>
        <p:spPr>
          <a:xfrm>
            <a:off x="510943" y="3977643"/>
            <a:ext cx="3517567" cy="1038620"/>
          </a:xfrm>
        </p:spPr>
        <p:txBody>
          <a:bodyPr>
            <a:normAutofit fontScale="77500" lnSpcReduction="20000"/>
          </a:bodyPr>
          <a:lstStyle/>
          <a:p>
            <a:r>
              <a:rPr lang="en-US" sz="2800" b="1" dirty="0"/>
              <a:t>Use case diagram in general/in normal system :</a:t>
            </a:r>
            <a:endParaRPr lang="en-IN" sz="2800" b="1" dirty="0"/>
          </a:p>
        </p:txBody>
      </p:sp>
      <p:pic>
        <p:nvPicPr>
          <p:cNvPr id="5" name="Content Placeholder 4">
            <a:extLst>
              <a:ext uri="{FF2B5EF4-FFF2-40B4-BE49-F238E27FC236}">
                <a16:creationId xmlns:a16="http://schemas.microsoft.com/office/drawing/2014/main" id="{EBAB9662-C723-43E2-8B76-6C0DE4321AA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53405" y="812800"/>
            <a:ext cx="4739740" cy="5294313"/>
          </a:xfrm>
          <a:prstGeom prst="rect">
            <a:avLst/>
          </a:prstGeom>
          <a:noFill/>
          <a:ln>
            <a:noFill/>
          </a:ln>
        </p:spPr>
      </p:pic>
      <p:pic>
        <p:nvPicPr>
          <p:cNvPr id="6" name="Picture 5">
            <a:extLst>
              <a:ext uri="{FF2B5EF4-FFF2-40B4-BE49-F238E27FC236}">
                <a16:creationId xmlns:a16="http://schemas.microsoft.com/office/drawing/2014/main" id="{6B2C2849-C791-4B6B-8BDA-40CBECDB4905}"/>
              </a:ext>
            </a:extLst>
          </p:cNvPr>
          <p:cNvPicPr>
            <a:picLocks noChangeAspect="1"/>
          </p:cNvPicPr>
          <p:nvPr/>
        </p:nvPicPr>
        <p:blipFill>
          <a:blip r:embed="rId3"/>
          <a:stretch>
            <a:fillRect/>
          </a:stretch>
        </p:blipFill>
        <p:spPr>
          <a:xfrm>
            <a:off x="649378" y="51881"/>
            <a:ext cx="3240695" cy="2538544"/>
          </a:xfrm>
          <a:prstGeom prst="rect">
            <a:avLst/>
          </a:prstGeom>
        </p:spPr>
      </p:pic>
    </p:spTree>
    <p:extLst>
      <p:ext uri="{BB962C8B-B14F-4D97-AF65-F5344CB8AC3E}">
        <p14:creationId xmlns:p14="http://schemas.microsoft.com/office/powerpoint/2010/main" val="249962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B9CD-4A90-4E5C-9A87-5FCB3D172848}"/>
              </a:ext>
            </a:extLst>
          </p:cNvPr>
          <p:cNvSpPr>
            <a:spLocks noGrp="1"/>
          </p:cNvSpPr>
          <p:nvPr>
            <p:ph type="title"/>
          </p:nvPr>
        </p:nvSpPr>
        <p:spPr>
          <a:xfrm>
            <a:off x="643463" y="2061686"/>
            <a:ext cx="3517567" cy="2093975"/>
          </a:xfrm>
        </p:spPr>
        <p:txBody>
          <a:bodyPr/>
          <a:lstStyle/>
          <a:p>
            <a:pPr marL="571500" indent="-571500">
              <a:buFont typeface="Wingdings" panose="05000000000000000000" pitchFamily="2" charset="2"/>
              <a:buChar char="v"/>
            </a:pPr>
            <a:r>
              <a:rPr lang="en-US" dirty="0"/>
              <a:t>USE CASE DIAGRAM</a:t>
            </a:r>
            <a:endParaRPr lang="en-IN" dirty="0"/>
          </a:p>
        </p:txBody>
      </p:sp>
      <p:sp>
        <p:nvSpPr>
          <p:cNvPr id="4" name="Text Placeholder 3">
            <a:extLst>
              <a:ext uri="{FF2B5EF4-FFF2-40B4-BE49-F238E27FC236}">
                <a16:creationId xmlns:a16="http://schemas.microsoft.com/office/drawing/2014/main" id="{D1EFBA3B-F40D-464D-86C7-B9C548C1F948}"/>
              </a:ext>
            </a:extLst>
          </p:cNvPr>
          <p:cNvSpPr>
            <a:spLocks noGrp="1"/>
          </p:cNvSpPr>
          <p:nvPr>
            <p:ph type="body" sz="half" idx="2"/>
          </p:nvPr>
        </p:nvSpPr>
        <p:spPr>
          <a:xfrm>
            <a:off x="643464" y="4786026"/>
            <a:ext cx="3517567" cy="934593"/>
          </a:xfrm>
        </p:spPr>
        <p:txBody>
          <a:bodyPr>
            <a:normAutofit/>
          </a:bodyPr>
          <a:lstStyle/>
          <a:p>
            <a:r>
              <a:rPr lang="en-US" sz="2400" b="1" dirty="0"/>
              <a:t>Use case diagram of our website:</a:t>
            </a:r>
            <a:endParaRPr lang="en-IN" sz="2400" b="1" dirty="0"/>
          </a:p>
          <a:p>
            <a:endParaRPr lang="en-IN" sz="2400" dirty="0"/>
          </a:p>
        </p:txBody>
      </p:sp>
      <p:pic>
        <p:nvPicPr>
          <p:cNvPr id="5" name="Content Placeholder 4">
            <a:extLst>
              <a:ext uri="{FF2B5EF4-FFF2-40B4-BE49-F238E27FC236}">
                <a16:creationId xmlns:a16="http://schemas.microsoft.com/office/drawing/2014/main" id="{8D109686-9F5C-4A5F-9A81-4BB1AE7BB3B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0613" y="873919"/>
            <a:ext cx="4505325" cy="5172075"/>
          </a:xfrm>
          <a:prstGeom prst="rect">
            <a:avLst/>
          </a:prstGeom>
          <a:noFill/>
          <a:ln>
            <a:noFill/>
          </a:ln>
        </p:spPr>
      </p:pic>
      <p:pic>
        <p:nvPicPr>
          <p:cNvPr id="7" name="Picture 6">
            <a:extLst>
              <a:ext uri="{FF2B5EF4-FFF2-40B4-BE49-F238E27FC236}">
                <a16:creationId xmlns:a16="http://schemas.microsoft.com/office/drawing/2014/main" id="{557896AF-B45C-43AB-9BDA-F458132C8A3C}"/>
              </a:ext>
            </a:extLst>
          </p:cNvPr>
          <p:cNvPicPr>
            <a:picLocks noChangeAspect="1"/>
          </p:cNvPicPr>
          <p:nvPr/>
        </p:nvPicPr>
        <p:blipFill>
          <a:blip r:embed="rId3"/>
          <a:stretch>
            <a:fillRect/>
          </a:stretch>
        </p:blipFill>
        <p:spPr>
          <a:xfrm>
            <a:off x="509670" y="113337"/>
            <a:ext cx="3651360" cy="2860232"/>
          </a:xfrm>
          <a:prstGeom prst="rect">
            <a:avLst/>
          </a:prstGeom>
        </p:spPr>
      </p:pic>
    </p:spTree>
    <p:extLst>
      <p:ext uri="{BB962C8B-B14F-4D97-AF65-F5344CB8AC3E}">
        <p14:creationId xmlns:p14="http://schemas.microsoft.com/office/powerpoint/2010/main" val="22959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CB22-B266-4919-A120-B2B74CB8CDF1}"/>
              </a:ext>
            </a:extLst>
          </p:cNvPr>
          <p:cNvSpPr>
            <a:spLocks noGrp="1"/>
          </p:cNvSpPr>
          <p:nvPr>
            <p:ph type="title"/>
          </p:nvPr>
        </p:nvSpPr>
        <p:spPr/>
        <p:txBody>
          <a:bodyPr/>
          <a:lstStyle/>
          <a:p>
            <a:pPr marL="571500" indent="-571500">
              <a:buFont typeface="Wingdings" panose="05000000000000000000" pitchFamily="2" charset="2"/>
              <a:buChar char="v"/>
            </a:pPr>
            <a:r>
              <a:rPr lang="en-US" dirty="0"/>
              <a:t>Modules</a:t>
            </a:r>
            <a:endParaRPr lang="en-IN" dirty="0"/>
          </a:p>
        </p:txBody>
      </p:sp>
      <p:sp>
        <p:nvSpPr>
          <p:cNvPr id="3" name="Content Placeholder 2">
            <a:extLst>
              <a:ext uri="{FF2B5EF4-FFF2-40B4-BE49-F238E27FC236}">
                <a16:creationId xmlns:a16="http://schemas.microsoft.com/office/drawing/2014/main" id="{4FB7534F-A853-4361-91C1-3790C359DDD7}"/>
              </a:ext>
            </a:extLst>
          </p:cNvPr>
          <p:cNvSpPr>
            <a:spLocks noGrp="1"/>
          </p:cNvSpPr>
          <p:nvPr>
            <p:ph idx="1"/>
          </p:nvPr>
        </p:nvSpPr>
        <p:spPr/>
        <p:txBody>
          <a:bodyPr/>
          <a:lstStyle/>
          <a:p>
            <a:pPr marL="2008610" lvl="8" indent="-400050">
              <a:buFont typeface="+mj-lt"/>
              <a:buAutoNum type="romanUcPeriod"/>
            </a:pPr>
            <a:r>
              <a:rPr lang="en-IN" sz="4000" b="1" dirty="0">
                <a:effectLst/>
                <a:latin typeface="Calibri" panose="020F0502020204030204" pitchFamily="34" charset="0"/>
                <a:ea typeface="Calibri" panose="020F0502020204030204" pitchFamily="34" charset="0"/>
                <a:cs typeface="Times New Roman" panose="02020603050405020304" pitchFamily="18" charset="0"/>
              </a:rPr>
              <a:t>Admin authentication </a:t>
            </a:r>
          </a:p>
          <a:p>
            <a:pPr marL="2008610" lvl="8" indent="-400050">
              <a:buFont typeface="+mj-lt"/>
              <a:buAutoNum type="romanUcPeriod"/>
            </a:pPr>
            <a:r>
              <a:rPr lang="en-IN" sz="4000" b="1" dirty="0">
                <a:effectLst/>
                <a:latin typeface="Calibri" panose="020F0502020204030204" pitchFamily="34" charset="0"/>
                <a:ea typeface="Calibri" panose="020F0502020204030204" pitchFamily="34" charset="0"/>
                <a:cs typeface="Times New Roman" panose="02020603050405020304" pitchFamily="18" charset="0"/>
              </a:rPr>
              <a:t>User Registration </a:t>
            </a:r>
            <a:endParaRPr lang="en-IN" sz="4000" b="1" dirty="0">
              <a:latin typeface="Calibri" panose="020F0502020204030204" pitchFamily="34" charset="0"/>
              <a:ea typeface="Calibri" panose="020F0502020204030204" pitchFamily="34" charset="0"/>
              <a:cs typeface="Times New Roman" panose="02020603050405020304" pitchFamily="18" charset="0"/>
            </a:endParaRPr>
          </a:p>
          <a:p>
            <a:pPr marL="2008610" lvl="8" indent="-400050">
              <a:buFont typeface="+mj-lt"/>
              <a:buAutoNum type="romanUcPeriod"/>
            </a:pPr>
            <a:r>
              <a:rPr lang="en-IN" sz="4000" b="1" dirty="0">
                <a:effectLst/>
                <a:latin typeface="Calibri" panose="020F0502020204030204" pitchFamily="34" charset="0"/>
                <a:ea typeface="Calibri" panose="020F0502020204030204" pitchFamily="34" charset="0"/>
                <a:cs typeface="Times New Roman" panose="02020603050405020304" pitchFamily="18" charset="0"/>
              </a:rPr>
              <a:t>Blogs </a:t>
            </a:r>
          </a:p>
          <a:p>
            <a:pPr marL="2008610" lvl="8" indent="-400050">
              <a:buFont typeface="+mj-lt"/>
              <a:buAutoNum type="romanUcPeriod"/>
            </a:pPr>
            <a:r>
              <a:rPr lang="en-IN" sz="4000" b="1" dirty="0">
                <a:effectLst/>
                <a:latin typeface="Calibri" panose="020F0502020204030204" pitchFamily="34" charset="0"/>
                <a:ea typeface="Calibri" panose="020F0502020204030204" pitchFamily="34" charset="0"/>
                <a:cs typeface="Times New Roman" panose="02020603050405020304" pitchFamily="18" charset="0"/>
              </a:rPr>
              <a:t>Loans</a:t>
            </a:r>
            <a:endParaRPr lang="en-IN" sz="4000" b="1" dirty="0">
              <a:latin typeface="Calibri" panose="020F0502020204030204" pitchFamily="34" charset="0"/>
              <a:ea typeface="Calibri" panose="020F0502020204030204" pitchFamily="34" charset="0"/>
              <a:cs typeface="Times New Roman" panose="02020603050405020304" pitchFamily="18" charset="0"/>
            </a:endParaRPr>
          </a:p>
          <a:p>
            <a:pPr marL="2008610" lvl="8" indent="-400050">
              <a:buFont typeface="+mj-lt"/>
              <a:buAutoNum type="romanUcPeriod"/>
            </a:pPr>
            <a:r>
              <a:rPr lang="en-IN" sz="4000" b="1" dirty="0">
                <a:effectLst/>
                <a:latin typeface="Calibri" panose="020F0502020204030204" pitchFamily="34" charset="0"/>
                <a:ea typeface="Calibri" panose="020F0502020204030204" pitchFamily="34" charset="0"/>
                <a:cs typeface="Times New Roman" panose="02020603050405020304" pitchFamily="18" charset="0"/>
              </a:rPr>
              <a:t>EMI calculator</a:t>
            </a:r>
          </a:p>
          <a:p>
            <a:pPr marL="2008610" lvl="8" indent="-400050">
              <a:buFont typeface="+mj-lt"/>
              <a:buAutoNum type="romanUcPeriod"/>
            </a:pPr>
            <a:r>
              <a:rPr lang="en-IN" sz="4000" b="1" dirty="0">
                <a:latin typeface="Calibri" panose="020F0502020204030204" pitchFamily="34" charset="0"/>
                <a:cs typeface="Times New Roman" panose="02020603050405020304" pitchFamily="18" charset="0"/>
              </a:rPr>
              <a:t>Credit calculator</a:t>
            </a:r>
            <a:endParaRPr lang="en-IN" sz="4000" dirty="0"/>
          </a:p>
          <a:p>
            <a:endParaRPr lang="en-IN" dirty="0"/>
          </a:p>
        </p:txBody>
      </p:sp>
      <p:sp>
        <p:nvSpPr>
          <p:cNvPr id="4" name="Text Placeholder 3">
            <a:extLst>
              <a:ext uri="{FF2B5EF4-FFF2-40B4-BE49-F238E27FC236}">
                <a16:creationId xmlns:a16="http://schemas.microsoft.com/office/drawing/2014/main" id="{F5F80E1C-D8FF-4F1A-A427-4E67555816E4}"/>
              </a:ext>
            </a:extLst>
          </p:cNvPr>
          <p:cNvSpPr>
            <a:spLocks noGrp="1"/>
          </p:cNvSpPr>
          <p:nvPr>
            <p:ph type="body" sz="half" idx="2"/>
          </p:nvPr>
        </p:nvSpPr>
        <p:spPr/>
        <p:txBody>
          <a:bodyPr/>
          <a:lstStyle/>
          <a:p>
            <a:r>
              <a:rPr lang="en-US" dirty="0">
                <a:solidFill>
                  <a:schemeClr val="bg1"/>
                </a:solidFill>
              </a:rPr>
              <a:t>“</a:t>
            </a:r>
            <a:r>
              <a:rPr lang="en-US" dirty="0">
                <a:solidFill>
                  <a:schemeClr val="bg1"/>
                </a:solidFill>
                <a:latin typeface="arial" panose="020B0604020202020204" pitchFamily="34" charset="0"/>
              </a:rPr>
              <a:t>T</a:t>
            </a:r>
            <a:r>
              <a:rPr lang="en-US" b="0" i="0" dirty="0">
                <a:solidFill>
                  <a:schemeClr val="bg1"/>
                </a:solidFill>
                <a:effectLst/>
                <a:latin typeface="arial" panose="020B0604020202020204" pitchFamily="34" charset="0"/>
              </a:rPr>
              <a:t>he size of some one part taken as a unit of measure by which the proportions of an architectural composition are regulated</a:t>
            </a:r>
            <a:r>
              <a:rPr lang="en-US" dirty="0">
                <a:solidFill>
                  <a:schemeClr val="bg1"/>
                </a:solidFill>
              </a:rPr>
              <a:t>”</a:t>
            </a:r>
          </a:p>
          <a:p>
            <a:endParaRPr lang="en-IN" dirty="0">
              <a:solidFill>
                <a:schemeClr val="bg1"/>
              </a:solidFill>
            </a:endParaRPr>
          </a:p>
          <a:p>
            <a:r>
              <a:rPr lang="en-IN" dirty="0">
                <a:solidFill>
                  <a:schemeClr val="bg1"/>
                </a:solidFill>
              </a:rPr>
              <a:t> </a:t>
            </a:r>
          </a:p>
        </p:txBody>
      </p:sp>
      <p:pic>
        <p:nvPicPr>
          <p:cNvPr id="6" name="Picture 5">
            <a:extLst>
              <a:ext uri="{FF2B5EF4-FFF2-40B4-BE49-F238E27FC236}">
                <a16:creationId xmlns:a16="http://schemas.microsoft.com/office/drawing/2014/main" id="{4F3C501D-120B-45C2-8E19-7F2D920FACB5}"/>
              </a:ext>
            </a:extLst>
          </p:cNvPr>
          <p:cNvPicPr>
            <a:picLocks noChangeAspect="1"/>
          </p:cNvPicPr>
          <p:nvPr/>
        </p:nvPicPr>
        <p:blipFill>
          <a:blip r:embed="rId2"/>
          <a:stretch>
            <a:fillRect/>
          </a:stretch>
        </p:blipFill>
        <p:spPr>
          <a:xfrm>
            <a:off x="804672" y="451412"/>
            <a:ext cx="2112175" cy="1689739"/>
          </a:xfrm>
          <a:prstGeom prst="rect">
            <a:avLst/>
          </a:prstGeom>
        </p:spPr>
      </p:pic>
    </p:spTree>
    <p:extLst>
      <p:ext uri="{BB962C8B-B14F-4D97-AF65-F5344CB8AC3E}">
        <p14:creationId xmlns:p14="http://schemas.microsoft.com/office/powerpoint/2010/main" val="394919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125C-CC3E-4D1C-BEF6-A545C28BF0B6}"/>
              </a:ext>
            </a:extLst>
          </p:cNvPr>
          <p:cNvSpPr>
            <a:spLocks noGrp="1"/>
          </p:cNvSpPr>
          <p:nvPr>
            <p:ph type="title"/>
          </p:nvPr>
        </p:nvSpPr>
        <p:spPr/>
        <p:txBody>
          <a:bodyPr/>
          <a:lstStyle/>
          <a:p>
            <a:pPr marL="571500" indent="-571500">
              <a:buFont typeface="Wingdings" panose="05000000000000000000" pitchFamily="2" charset="2"/>
              <a:buChar char="v"/>
            </a:pPr>
            <a:r>
              <a:rPr lang="en-US" dirty="0"/>
              <a:t>Modules description</a:t>
            </a:r>
            <a:endParaRPr lang="en-IN" dirty="0"/>
          </a:p>
        </p:txBody>
      </p:sp>
      <p:sp>
        <p:nvSpPr>
          <p:cNvPr id="3" name="Content Placeholder 2">
            <a:extLst>
              <a:ext uri="{FF2B5EF4-FFF2-40B4-BE49-F238E27FC236}">
                <a16:creationId xmlns:a16="http://schemas.microsoft.com/office/drawing/2014/main" id="{D7888F64-6A74-4A51-B392-FA7D09D724A0}"/>
              </a:ext>
            </a:extLst>
          </p:cNvPr>
          <p:cNvSpPr>
            <a:spLocks noGrp="1"/>
          </p:cNvSpPr>
          <p:nvPr>
            <p:ph idx="1"/>
          </p:nvPr>
        </p:nvSpPr>
        <p:spPr>
          <a:xfrm>
            <a:off x="5155095" y="291548"/>
            <a:ext cx="6785113" cy="6321287"/>
          </a:xfrm>
        </p:spPr>
        <p:txBody>
          <a:bodyPr>
            <a:normAutofit/>
          </a:bodyPr>
          <a:lstStyle/>
          <a:p>
            <a:pPr lvl="0" fontAlgn="base">
              <a:lnSpc>
                <a:spcPts val="1800"/>
              </a:lnSpc>
              <a:spcAft>
                <a:spcPts val="1440"/>
              </a:spcAft>
              <a:buFont typeface="Wingdings" panose="05000000000000000000" pitchFamily="2" charset="2"/>
              <a:buChar char="q"/>
            </a:pPr>
            <a:r>
              <a:rPr lang="en-IN" sz="1800" b="1" dirty="0">
                <a:solidFill>
                  <a:srgbClr val="000000"/>
                </a:solidFill>
                <a:latin typeface="Times New Roman" panose="02020603050405020304" pitchFamily="18" charset="0"/>
                <a:ea typeface="Times New Roman" panose="02020603050405020304" pitchFamily="18" charset="0"/>
              </a:rPr>
              <a:t>    </a:t>
            </a:r>
            <a:r>
              <a:rPr lang="en-IN" sz="1800" b="1" dirty="0">
                <a:solidFill>
                  <a:srgbClr val="000000"/>
                </a:solidFill>
                <a:effectLst/>
                <a:latin typeface="Times New Roman" panose="02020603050405020304" pitchFamily="18" charset="0"/>
                <a:ea typeface="Times New Roman" panose="02020603050405020304" pitchFamily="18" charset="0"/>
              </a:rPr>
              <a:t>Admin authentication :</a:t>
            </a:r>
            <a:endParaRPr lang="en-IN" sz="1800" dirty="0">
              <a:effectLst/>
              <a:latin typeface="Times New Roman" panose="02020603050405020304" pitchFamily="18" charset="0"/>
              <a:ea typeface="Times New Roman" panose="02020603050405020304" pitchFamily="18" charset="0"/>
            </a:endParaRPr>
          </a:p>
          <a:p>
            <a:pPr marL="457200" fontAlgn="base">
              <a:lnSpc>
                <a:spcPts val="1800"/>
              </a:lnSpc>
              <a:spcAft>
                <a:spcPts val="1440"/>
              </a:spcAft>
            </a:pPr>
            <a:r>
              <a:rPr lang="en-IN" sz="1800" dirty="0">
                <a:solidFill>
                  <a:srgbClr val="000000"/>
                </a:solidFill>
                <a:effectLst/>
                <a:latin typeface="Times New Roman" panose="02020603050405020304" pitchFamily="18" charset="0"/>
                <a:ea typeface="Times New Roman" panose="02020603050405020304" pitchFamily="18" charset="0"/>
              </a:rPr>
              <a:t>                          This module is mainly based on admin. System will check the admin user name and password for authentication. After the verification for authorization the admin can be able to precede the process</a:t>
            </a:r>
            <a:endParaRPr lang="en-IN" sz="1800" dirty="0">
              <a:effectLst/>
              <a:latin typeface="Times New Roman" panose="02020603050405020304" pitchFamily="18" charset="0"/>
              <a:ea typeface="Times New Roman" panose="02020603050405020304" pitchFamily="18" charset="0"/>
            </a:endParaRPr>
          </a:p>
          <a:p>
            <a:pPr lvl="0" fontAlgn="base">
              <a:lnSpc>
                <a:spcPts val="1800"/>
              </a:lnSpc>
              <a:spcAft>
                <a:spcPts val="1440"/>
              </a:spcAft>
              <a:buFont typeface="Wingdings" panose="05000000000000000000" pitchFamily="2" charset="2"/>
              <a:buChar char="q"/>
            </a:pPr>
            <a:r>
              <a:rPr lang="en-IN" sz="1800" b="1" dirty="0">
                <a:solidFill>
                  <a:srgbClr val="000000"/>
                </a:solidFill>
                <a:effectLst/>
                <a:latin typeface="Times New Roman" panose="02020603050405020304" pitchFamily="18" charset="0"/>
                <a:ea typeface="Times New Roman" panose="02020603050405020304" pitchFamily="18" charset="0"/>
              </a:rPr>
              <a:t>      User Registration :</a:t>
            </a:r>
            <a:endParaRPr lang="en-IN" sz="1800" dirty="0">
              <a:effectLst/>
              <a:latin typeface="Times New Roman" panose="02020603050405020304" pitchFamily="18" charset="0"/>
              <a:ea typeface="Times New Roman" panose="02020603050405020304" pitchFamily="18" charset="0"/>
            </a:endParaRPr>
          </a:p>
          <a:p>
            <a:pPr marL="457200" fontAlgn="base">
              <a:lnSpc>
                <a:spcPts val="1800"/>
              </a:lnSpc>
              <a:spcAft>
                <a:spcPts val="1440"/>
              </a:spcAft>
            </a:pPr>
            <a:r>
              <a:rPr lang="en-IN" sz="1800" dirty="0">
                <a:solidFill>
                  <a:srgbClr val="000000"/>
                </a:solidFill>
                <a:effectLst/>
                <a:latin typeface="Times New Roman" panose="02020603050405020304" pitchFamily="18" charset="0"/>
                <a:ea typeface="Times New Roman" panose="02020603050405020304" pitchFamily="18" charset="0"/>
              </a:rPr>
              <a:t>                             This module covers the details about the registration of users which they can be register by itself by adding data like name, password, email id and further details. After registration they can be sign in by their username and password</a:t>
            </a:r>
            <a:r>
              <a:rPr lang="en-IN" sz="1800" dirty="0">
                <a:effectLst/>
                <a:latin typeface="Times New Roman" panose="02020603050405020304" pitchFamily="18" charset="0"/>
                <a:ea typeface="Times New Roman" panose="02020603050405020304" pitchFamily="18" charset="0"/>
              </a:rPr>
              <a:t> </a:t>
            </a:r>
          </a:p>
          <a:p>
            <a:pPr lvl="0" fontAlgn="base">
              <a:lnSpc>
                <a:spcPts val="1800"/>
              </a:lnSpc>
              <a:spcAft>
                <a:spcPts val="1440"/>
              </a:spcAft>
              <a:buFont typeface="Wingdings" panose="05000000000000000000" pitchFamily="2" charset="2"/>
              <a:buChar char="q"/>
            </a:pPr>
            <a:r>
              <a:rPr lang="en-IN" sz="1800" b="1" dirty="0">
                <a:solidFill>
                  <a:srgbClr val="000000"/>
                </a:solidFill>
                <a:effectLst/>
                <a:latin typeface="Times New Roman" panose="02020603050405020304" pitchFamily="18" charset="0"/>
                <a:ea typeface="Times New Roman" panose="02020603050405020304" pitchFamily="18" charset="0"/>
              </a:rPr>
              <a:t>     Blogs :</a:t>
            </a:r>
            <a:endParaRPr lang="en-IN" sz="1800" dirty="0">
              <a:effectLst/>
              <a:latin typeface="Times New Roman" panose="02020603050405020304" pitchFamily="18" charset="0"/>
              <a:ea typeface="Times New Roman" panose="02020603050405020304" pitchFamily="18" charset="0"/>
            </a:endParaRPr>
          </a:p>
          <a:p>
            <a:pPr marL="457200" fontAlgn="base">
              <a:lnSpc>
                <a:spcPts val="1800"/>
              </a:lnSpc>
              <a:spcAft>
                <a:spcPts val="1440"/>
              </a:spcAft>
            </a:pPr>
            <a:r>
              <a:rPr lang="en-IN" sz="1800" dirty="0">
                <a:solidFill>
                  <a:srgbClr val="000000"/>
                </a:solidFill>
                <a:effectLst/>
                <a:latin typeface="Times New Roman" panose="02020603050405020304" pitchFamily="18" charset="0"/>
                <a:ea typeface="Times New Roman" panose="02020603050405020304" pitchFamily="18" charset="0"/>
              </a:rPr>
              <a:t>             In our web page we have a page called blogs where we can see information about loans.</a:t>
            </a:r>
          </a:p>
          <a:p>
            <a:pPr lvl="0" fontAlgn="base">
              <a:lnSpc>
                <a:spcPts val="1800"/>
              </a:lnSpc>
              <a:spcAft>
                <a:spcPts val="1440"/>
              </a:spcAft>
              <a:buFont typeface="Wingdings" panose="05000000000000000000" pitchFamily="2" charset="2"/>
              <a:buChar char="q"/>
            </a:pPr>
            <a:r>
              <a:rPr lang="en-IN" sz="1800" b="1" dirty="0">
                <a:solidFill>
                  <a:srgbClr val="000000"/>
                </a:solidFill>
                <a:effectLst/>
                <a:latin typeface="Times New Roman" panose="02020603050405020304" pitchFamily="18" charset="0"/>
                <a:ea typeface="Times New Roman" panose="02020603050405020304" pitchFamily="18" charset="0"/>
              </a:rPr>
              <a:t>      EMI calculator:</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the user is able to calculate his/her EMI</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C37D47B7-C2F2-44A1-8E71-4E68E92BA504}"/>
              </a:ext>
            </a:extLst>
          </p:cNvPr>
          <p:cNvSpPr>
            <a:spLocks noGrp="1"/>
          </p:cNvSpPr>
          <p:nvPr>
            <p:ph type="body" sz="half" idx="2"/>
          </p:nvPr>
        </p:nvSpPr>
        <p:spPr/>
        <p:txBody>
          <a:bodyPr/>
          <a:lstStyle/>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Admin authentication </a:t>
            </a: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User Registration </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Blogs </a:t>
            </a: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EMI calculator</a:t>
            </a:r>
          </a:p>
          <a:p>
            <a:pPr marL="400050" indent="-400050">
              <a:buFont typeface="Wingdings" panose="05000000000000000000" pitchFamily="2" charset="2"/>
              <a:buChar char="ü"/>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Loans</a:t>
            </a:r>
            <a:endParaRPr lang="en-IN" dirty="0"/>
          </a:p>
        </p:txBody>
      </p:sp>
      <p:pic>
        <p:nvPicPr>
          <p:cNvPr id="6" name="Picture 5">
            <a:extLst>
              <a:ext uri="{FF2B5EF4-FFF2-40B4-BE49-F238E27FC236}">
                <a16:creationId xmlns:a16="http://schemas.microsoft.com/office/drawing/2014/main" id="{A4A9F7BE-1FB6-4302-B0F1-D998CC2C66F0}"/>
              </a:ext>
            </a:extLst>
          </p:cNvPr>
          <p:cNvPicPr>
            <a:picLocks noChangeAspect="1"/>
          </p:cNvPicPr>
          <p:nvPr/>
        </p:nvPicPr>
        <p:blipFill>
          <a:blip r:embed="rId2"/>
          <a:stretch>
            <a:fillRect/>
          </a:stretch>
        </p:blipFill>
        <p:spPr>
          <a:xfrm>
            <a:off x="1134606" y="404610"/>
            <a:ext cx="1785951" cy="1428760"/>
          </a:xfrm>
          <a:prstGeom prst="rect">
            <a:avLst/>
          </a:prstGeom>
        </p:spPr>
      </p:pic>
    </p:spTree>
    <p:extLst>
      <p:ext uri="{BB962C8B-B14F-4D97-AF65-F5344CB8AC3E}">
        <p14:creationId xmlns:p14="http://schemas.microsoft.com/office/powerpoint/2010/main" val="241097987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{1B57276F-3CE9-4049-8E5A-A9944C86F23B}tf11429527_win32</Template>
  <TotalTime>1231</TotalTime>
  <Words>1642</Words>
  <Application>Microsoft Office PowerPoint</Application>
  <PresentationFormat>Widescreen</PresentationFormat>
  <Paragraphs>160</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Adobe Gothic Std B</vt:lpstr>
      <vt:lpstr>Arial</vt:lpstr>
      <vt:lpstr>Arial</vt:lpstr>
      <vt:lpstr>Bookman Old Style</vt:lpstr>
      <vt:lpstr>Calibri</vt:lpstr>
      <vt:lpstr>Franklin Gothic Book</vt:lpstr>
      <vt:lpstr>Georgia</vt:lpstr>
      <vt:lpstr>Lato</vt:lpstr>
      <vt:lpstr>Montserrat-subs</vt:lpstr>
      <vt:lpstr>Times New Roman</vt:lpstr>
      <vt:lpstr>Wingdings</vt:lpstr>
      <vt:lpstr>1_RetrospectVTI</vt:lpstr>
      <vt:lpstr>WEEK-10 Prepare project documentation. ONLINE LOAN APPLICATION 190030937-SHREYA</vt:lpstr>
      <vt:lpstr>TEAM MEMEBERS</vt:lpstr>
      <vt:lpstr>    LOANS IN BANK</vt:lpstr>
      <vt:lpstr>TYPES  OF  LOANS</vt:lpstr>
      <vt:lpstr>TYPES  OF  LOANS</vt:lpstr>
      <vt:lpstr>USE CASE DIAGRAM</vt:lpstr>
      <vt:lpstr>USE CASE DIAGRAM</vt:lpstr>
      <vt:lpstr>Modules</vt:lpstr>
      <vt:lpstr>Modules description</vt:lpstr>
      <vt:lpstr>Modules description </vt:lpstr>
      <vt:lpstr>Testing  </vt:lpstr>
      <vt:lpstr>UNIT TESTING</vt:lpstr>
      <vt:lpstr>Integration testing </vt:lpstr>
      <vt:lpstr>System testing </vt:lpstr>
      <vt:lpstr>TESTING TECHNIQUE </vt:lpstr>
      <vt:lpstr>UNIT TESTING FOR LOGIN PAGE</vt:lpstr>
      <vt:lpstr>Integration testing (manually)</vt:lpstr>
      <vt:lpstr>PowerPoint Presentation</vt:lpstr>
      <vt:lpstr>PowerPoint Presentation</vt:lpstr>
      <vt:lpstr>PowerPoint Presentation</vt:lpstr>
      <vt:lpstr>WE HAVE INTEGRATED YOUTUBE VIDEO TO OUR WEB PAGE TO MAKE OUR WEB PAGE LOOK GREAT AND ATTRACTIVE</vt:lpstr>
      <vt:lpstr>WE HAVE INTEGRATED MAP OF YOU BANK TO OUR WEB PAGE TO MAKE OUR WEB PAGE LOOK GREAT AND ATTRACTIVE AND USER CAN COME TO OUR BANK IF ANY PROBLEM OCCURS</vt:lpstr>
      <vt:lpstr>POSTER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LOAN APPLICATION</dc:title>
  <dc:creator>LANKAPALLI SHREYA L</dc:creator>
  <cp:lastModifiedBy>LANKAPALLI SHREYA</cp:lastModifiedBy>
  <cp:revision>20</cp:revision>
  <dcterms:created xsi:type="dcterms:W3CDTF">2021-03-19T17:20:10Z</dcterms:created>
  <dcterms:modified xsi:type="dcterms:W3CDTF">2021-04-22T13:46:04Z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